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Layouts/slideLayout15.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89"/>
  </p:notesMasterIdLst>
  <p:sldIdLst>
    <p:sldId id="256" r:id="rId2"/>
    <p:sldId id="288" r:id="rId3"/>
    <p:sldId id="397" r:id="rId4"/>
    <p:sldId id="316" r:id="rId5"/>
    <p:sldId id="427" r:id="rId6"/>
    <p:sldId id="287" r:id="rId7"/>
    <p:sldId id="293" r:id="rId8"/>
    <p:sldId id="470" r:id="rId9"/>
    <p:sldId id="444" r:id="rId10"/>
    <p:sldId id="295" r:id="rId11"/>
    <p:sldId id="436" r:id="rId12"/>
    <p:sldId id="437" r:id="rId13"/>
    <p:sldId id="331" r:id="rId14"/>
    <p:sldId id="376" r:id="rId15"/>
    <p:sldId id="407" r:id="rId16"/>
    <p:sldId id="428" r:id="rId17"/>
    <p:sldId id="462" r:id="rId18"/>
    <p:sldId id="463" r:id="rId19"/>
    <p:sldId id="451" r:id="rId20"/>
    <p:sldId id="452" r:id="rId21"/>
    <p:sldId id="314" r:id="rId22"/>
    <p:sldId id="455" r:id="rId23"/>
    <p:sldId id="461" r:id="rId24"/>
    <p:sldId id="332" r:id="rId25"/>
    <p:sldId id="402" r:id="rId26"/>
    <p:sldId id="337" r:id="rId27"/>
    <p:sldId id="310" r:id="rId28"/>
    <p:sldId id="446" r:id="rId29"/>
    <p:sldId id="398" r:id="rId30"/>
    <p:sldId id="319" r:id="rId31"/>
    <p:sldId id="340" r:id="rId32"/>
    <p:sldId id="321" r:id="rId33"/>
    <p:sldId id="457" r:id="rId34"/>
    <p:sldId id="338" r:id="rId35"/>
    <p:sldId id="379" r:id="rId36"/>
    <p:sldId id="375" r:id="rId37"/>
    <p:sldId id="380" r:id="rId38"/>
    <p:sldId id="335" r:id="rId39"/>
    <p:sldId id="469" r:id="rId40"/>
    <p:sldId id="358" r:id="rId41"/>
    <p:sldId id="264" r:id="rId42"/>
    <p:sldId id="385" r:id="rId43"/>
    <p:sldId id="381" r:id="rId44"/>
    <p:sldId id="382" r:id="rId45"/>
    <p:sldId id="471" r:id="rId46"/>
    <p:sldId id="268" r:id="rId47"/>
    <p:sldId id="474" r:id="rId48"/>
    <p:sldId id="279" r:id="rId49"/>
    <p:sldId id="442" r:id="rId50"/>
    <p:sldId id="281" r:id="rId51"/>
    <p:sldId id="282" r:id="rId52"/>
    <p:sldId id="347" r:id="rId53"/>
    <p:sldId id="472" r:id="rId54"/>
    <p:sldId id="361" r:id="rId55"/>
    <p:sldId id="383" r:id="rId56"/>
    <p:sldId id="449" r:id="rId57"/>
    <p:sldId id="326" r:id="rId58"/>
    <p:sldId id="440" r:id="rId59"/>
    <p:sldId id="466" r:id="rId60"/>
    <p:sldId id="388" r:id="rId61"/>
    <p:sldId id="387" r:id="rId62"/>
    <p:sldId id="369" r:id="rId63"/>
    <p:sldId id="318" r:id="rId64"/>
    <p:sldId id="448" r:id="rId65"/>
    <p:sldId id="401" r:id="rId66"/>
    <p:sldId id="414" r:id="rId67"/>
    <p:sldId id="384" r:id="rId68"/>
    <p:sldId id="416" r:id="rId69"/>
    <p:sldId id="450" r:id="rId70"/>
    <p:sldId id="390" r:id="rId71"/>
    <p:sldId id="433" r:id="rId72"/>
    <p:sldId id="434" r:id="rId73"/>
    <p:sldId id="431" r:id="rId74"/>
    <p:sldId id="429" r:id="rId75"/>
    <p:sldId id="421" r:id="rId76"/>
    <p:sldId id="458" r:id="rId77"/>
    <p:sldId id="364" r:id="rId78"/>
    <p:sldId id="399" r:id="rId79"/>
    <p:sldId id="467" r:id="rId80"/>
    <p:sldId id="468" r:id="rId81"/>
    <p:sldId id="453" r:id="rId82"/>
    <p:sldId id="389" r:id="rId83"/>
    <p:sldId id="410" r:id="rId84"/>
    <p:sldId id="454" r:id="rId85"/>
    <p:sldId id="404" r:id="rId86"/>
    <p:sldId id="370" r:id="rId87"/>
    <p:sldId id="465" r:id="rId8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3" autoAdjust="0"/>
    <p:restoredTop sz="94660"/>
  </p:normalViewPr>
  <p:slideViewPr>
    <p:cSldViewPr>
      <p:cViewPr>
        <p:scale>
          <a:sx n="109" d="100"/>
          <a:sy n="109" d="100"/>
        </p:scale>
        <p:origin x="-30" y="-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A94ADE-E2D7-4C1D-BEE8-4988B876EEB3}" type="datetimeFigureOut">
              <a:rPr lang="it-IT" smtClean="0"/>
              <a:pPr/>
              <a:t>30/03/24</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4FF5C5-3EB6-46F9-911A-103CB86105F8}"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B6055F8-1D02-4417-9241-55C834FD9970}" type="datetimeFigureOut">
              <a:rPr lang="it-IT" smtClean="0"/>
              <a:pPr/>
              <a:t>30/03/24</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xmlns="" val="551333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4B6055F8-1D02-4417-9241-55C834FD9970}" type="datetimeFigureOut">
              <a:rPr lang="it-IT" smtClean="0"/>
              <a:pPr/>
              <a:t>30/03/24</a:t>
            </a:fld>
            <a:endParaRPr lang="it-IT"/>
          </a:p>
        </p:txBody>
      </p:sp>
      <p:sp>
        <p:nvSpPr>
          <p:cNvPr id="5" name="Footer Placeholder 4"/>
          <p:cNvSpPr>
            <a:spLocks noGrp="1"/>
          </p:cNvSpPr>
          <p:nvPr>
            <p:ph type="ftr" sz="quarter" idx="11"/>
          </p:nvPr>
        </p:nvSpPr>
        <p:spPr/>
        <p:txBody>
          <a:bodyPr/>
          <a:lstStyle/>
          <a:p>
            <a:endParaRPr lang="it-IT"/>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xmlns="" val="2672739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4B6055F8-1D02-4417-9241-55C834FD9970}" type="datetimeFigureOut">
              <a:rPr lang="it-IT" smtClean="0"/>
              <a:pPr/>
              <a:t>30/03/24</a:t>
            </a:fld>
            <a:endParaRPr lang="it-IT"/>
          </a:p>
        </p:txBody>
      </p:sp>
      <p:sp>
        <p:nvSpPr>
          <p:cNvPr id="5" name="Footer Placeholder 4"/>
          <p:cNvSpPr>
            <a:spLocks noGrp="1"/>
          </p:cNvSpPr>
          <p:nvPr>
            <p:ph type="ftr" sz="quarter" idx="11"/>
          </p:nvPr>
        </p:nvSpPr>
        <p:spPr/>
        <p:txBody>
          <a:bodyPr/>
          <a:lstStyle/>
          <a:p>
            <a:endParaRPr lang="it-IT"/>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007B441-5312-499D-93C3-6E37886527FA}" type="slidenum">
              <a:rPr lang="it-IT" smtClean="0"/>
              <a:pPr/>
              <a:t>‹N›</a:t>
            </a:fld>
            <a:endParaRPr lang="it-IT"/>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1343386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4B6055F8-1D02-4417-9241-55C834FD9970}" type="datetimeFigureOut">
              <a:rPr lang="it-IT" smtClean="0"/>
              <a:pPr/>
              <a:t>30/03/24</a:t>
            </a:fld>
            <a:endParaRPr lang="it-IT"/>
          </a:p>
        </p:txBody>
      </p:sp>
      <p:sp>
        <p:nvSpPr>
          <p:cNvPr id="6" name="Footer Placeholder 5"/>
          <p:cNvSpPr>
            <a:spLocks noGrp="1"/>
          </p:cNvSpPr>
          <p:nvPr>
            <p:ph type="ftr" sz="quarter" idx="11"/>
          </p:nvPr>
        </p:nvSpPr>
        <p:spPr/>
        <p:txBody>
          <a:bodyPr/>
          <a:lstStyle/>
          <a:p>
            <a:endParaRPr lang="it-IT"/>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xmlns="" val="20887334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4B6055F8-1D02-4417-9241-55C834FD9970}" type="datetimeFigureOut">
              <a:rPr lang="it-IT" smtClean="0"/>
              <a:pPr/>
              <a:t>30/03/24</a:t>
            </a:fld>
            <a:endParaRPr lang="it-IT"/>
          </a:p>
        </p:txBody>
      </p:sp>
      <p:sp>
        <p:nvSpPr>
          <p:cNvPr id="6" name="Footer Placeholder 5"/>
          <p:cNvSpPr>
            <a:spLocks noGrp="1"/>
          </p:cNvSpPr>
          <p:nvPr>
            <p:ph type="ftr" sz="quarter" idx="11"/>
          </p:nvPr>
        </p:nvSpPr>
        <p:spPr/>
        <p:txBody>
          <a:bodyPr/>
          <a:lstStyle/>
          <a:p>
            <a:endParaRPr lang="it-IT"/>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007B441-5312-499D-93C3-6E37886527FA}" type="slidenum">
              <a:rPr lang="it-IT" smtClean="0"/>
              <a:pPr/>
              <a:t>‹N›</a:t>
            </a:fld>
            <a:endParaRPr lang="it-IT"/>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4025549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4B6055F8-1D02-4417-9241-55C834FD9970}" type="datetimeFigureOut">
              <a:rPr lang="it-IT" smtClean="0"/>
              <a:pPr/>
              <a:t>30/03/24</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xmlns="" val="1186698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B6055F8-1D02-4417-9241-55C834FD9970}" type="datetimeFigureOut">
              <a:rPr lang="it-IT" smtClean="0"/>
              <a:pPr/>
              <a:t>30/03/24</a:t>
            </a:fld>
            <a:endParaRPr lang="it-IT"/>
          </a:p>
        </p:txBody>
      </p:sp>
      <p:sp>
        <p:nvSpPr>
          <p:cNvPr id="5" name="Footer Placeholder 4"/>
          <p:cNvSpPr>
            <a:spLocks noGrp="1"/>
          </p:cNvSpPr>
          <p:nvPr>
            <p:ph type="ftr" sz="quarter" idx="11"/>
          </p:nvPr>
        </p:nvSpPr>
        <p:spPr/>
        <p:txBody>
          <a:bodyPr/>
          <a:lstStyle/>
          <a:p>
            <a:endParaRPr lang="it-IT"/>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xmlns="" val="1157315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B6055F8-1D02-4417-9241-55C834FD9970}" type="datetimeFigureOut">
              <a:rPr lang="it-IT" smtClean="0"/>
              <a:pPr/>
              <a:t>30/03/24</a:t>
            </a:fld>
            <a:endParaRPr lang="it-IT"/>
          </a:p>
        </p:txBody>
      </p:sp>
      <p:sp>
        <p:nvSpPr>
          <p:cNvPr id="5" name="Footer Placeholder 4"/>
          <p:cNvSpPr>
            <a:spLocks noGrp="1"/>
          </p:cNvSpPr>
          <p:nvPr>
            <p:ph type="ftr" sz="quarter" idx="11"/>
          </p:nvPr>
        </p:nvSpPr>
        <p:spPr/>
        <p:txBody>
          <a:bodyPr/>
          <a:lstStyle/>
          <a:p>
            <a:endParaRPr lang="it-IT"/>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xmlns="" val="2808811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B6055F8-1D02-4417-9241-55C834FD9970}" type="datetimeFigureOut">
              <a:rPr lang="it-IT" smtClean="0"/>
              <a:pPr/>
              <a:t>30/03/24</a:t>
            </a:fld>
            <a:endParaRPr lang="it-IT"/>
          </a:p>
        </p:txBody>
      </p:sp>
      <p:sp>
        <p:nvSpPr>
          <p:cNvPr id="5" name="Footer Placeholder 4"/>
          <p:cNvSpPr>
            <a:spLocks noGrp="1"/>
          </p:cNvSpPr>
          <p:nvPr>
            <p:ph type="ftr" sz="quarter" idx="11"/>
          </p:nvPr>
        </p:nvSpPr>
        <p:spPr/>
        <p:txBody>
          <a:bodyPr/>
          <a:lstStyle/>
          <a:p>
            <a:endParaRPr lang="it-IT"/>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xmlns="" val="1594005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4B6055F8-1D02-4417-9241-55C834FD9970}" type="datetimeFigureOut">
              <a:rPr lang="it-IT" smtClean="0"/>
              <a:pPr/>
              <a:t>30/03/24</a:t>
            </a:fld>
            <a:endParaRPr lang="it-IT"/>
          </a:p>
        </p:txBody>
      </p:sp>
      <p:sp>
        <p:nvSpPr>
          <p:cNvPr id="5" name="Footer Placeholder 4"/>
          <p:cNvSpPr>
            <a:spLocks noGrp="1"/>
          </p:cNvSpPr>
          <p:nvPr>
            <p:ph type="ftr" sz="quarter" idx="11"/>
          </p:nvPr>
        </p:nvSpPr>
        <p:spPr/>
        <p:txBody>
          <a:bodyPr/>
          <a:lstStyle/>
          <a:p>
            <a:endParaRPr lang="it-IT"/>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xmlns="" val="2233793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B6055F8-1D02-4417-9241-55C834FD9970}" type="datetimeFigureOut">
              <a:rPr lang="it-IT" smtClean="0"/>
              <a:pPr/>
              <a:t>30/03/24</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xmlns="" val="1864192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B6055F8-1D02-4417-9241-55C834FD9970}" type="datetimeFigureOut">
              <a:rPr lang="it-IT" smtClean="0"/>
              <a:pPr/>
              <a:t>30/03/24</a:t>
            </a:fld>
            <a:endParaRPr lang="it-IT"/>
          </a:p>
        </p:txBody>
      </p:sp>
      <p:sp>
        <p:nvSpPr>
          <p:cNvPr id="8" name="Footer Placeholder 7"/>
          <p:cNvSpPr>
            <a:spLocks noGrp="1"/>
          </p:cNvSpPr>
          <p:nvPr>
            <p:ph type="ftr" sz="quarter" idx="11"/>
          </p:nvPr>
        </p:nvSpPr>
        <p:spPr/>
        <p:txBody>
          <a:bodyPr/>
          <a:lstStyle/>
          <a:p>
            <a:endParaRPr lang="it-IT"/>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xmlns="" val="567186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B6055F8-1D02-4417-9241-55C834FD9970}" type="datetimeFigureOut">
              <a:rPr lang="it-IT" smtClean="0"/>
              <a:pPr/>
              <a:t>30/03/24</a:t>
            </a:fld>
            <a:endParaRPr lang="it-IT"/>
          </a:p>
        </p:txBody>
      </p:sp>
      <p:sp>
        <p:nvSpPr>
          <p:cNvPr id="4" name="Footer Placeholder 3"/>
          <p:cNvSpPr>
            <a:spLocks noGrp="1"/>
          </p:cNvSpPr>
          <p:nvPr>
            <p:ph type="ftr" sz="quarter" idx="11"/>
          </p:nvPr>
        </p:nvSpPr>
        <p:spPr/>
        <p:txBody>
          <a:bodyPr/>
          <a:lstStyle/>
          <a:p>
            <a:endParaRPr lang="it-IT"/>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xmlns="" val="1575473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6055F8-1D02-4417-9241-55C834FD9970}" type="datetimeFigureOut">
              <a:rPr lang="it-IT" smtClean="0"/>
              <a:pPr/>
              <a:t>30/03/24</a:t>
            </a:fld>
            <a:endParaRPr lang="it-IT"/>
          </a:p>
        </p:txBody>
      </p:sp>
      <p:sp>
        <p:nvSpPr>
          <p:cNvPr id="3" name="Footer Placeholder 2"/>
          <p:cNvSpPr>
            <a:spLocks noGrp="1"/>
          </p:cNvSpPr>
          <p:nvPr>
            <p:ph type="ftr" sz="quarter" idx="11"/>
          </p:nvPr>
        </p:nvSpPr>
        <p:spPr/>
        <p:txBody>
          <a:bodyPr/>
          <a:lstStyle/>
          <a:p>
            <a:endParaRPr lang="it-IT"/>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xmlns="" val="1522279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B6055F8-1D02-4417-9241-55C834FD9970}" type="datetimeFigureOut">
              <a:rPr lang="it-IT" smtClean="0"/>
              <a:pPr/>
              <a:t>30/03/24</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xmlns="" val="4289698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B6055F8-1D02-4417-9241-55C834FD9970}" type="datetimeFigureOut">
              <a:rPr lang="it-IT" smtClean="0"/>
              <a:pPr/>
              <a:t>30/03/24</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xmlns="" val="4044304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4B6055F8-1D02-4417-9241-55C834FD9970}" type="datetimeFigureOut">
              <a:rPr lang="it-IT" smtClean="0"/>
              <a:pPr/>
              <a:t>30/03/24</a:t>
            </a:fld>
            <a:endParaRPr lang="it-IT"/>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007B441-5312-499D-93C3-6E37886527FA}" type="slidenum">
              <a:rPr lang="it-IT" smtClean="0"/>
              <a:pPr/>
              <a:t>‹N›</a:t>
            </a:fld>
            <a:endParaRPr lang="it-IT"/>
          </a:p>
        </p:txBody>
      </p:sp>
    </p:spTree>
    <p:extLst>
      <p:ext uri="{BB962C8B-B14F-4D97-AF65-F5344CB8AC3E}">
        <p14:creationId xmlns:p14="http://schemas.microsoft.com/office/powerpoint/2010/main" xmlns="" val="201271839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www.ospedalemarialuigia.it/disturbi-comportamento-alimentare/bulimia-cause-sintomi-cur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907704" y="2285992"/>
            <a:ext cx="6550496" cy="1071570"/>
          </a:xfrm>
        </p:spPr>
        <p:txBody>
          <a:bodyPr>
            <a:normAutofit fontScale="90000"/>
          </a:bodyPr>
          <a:lstStyle/>
          <a:p>
            <a:pPr algn="ctr"/>
            <a:r>
              <a:rPr lang="it-IT" sz="4000" b="1" dirty="0">
                <a:solidFill>
                  <a:schemeClr val="accent1"/>
                </a:solidFill>
              </a:rPr>
              <a:t>Follow up e prevenzione del </a:t>
            </a:r>
            <a:br>
              <a:rPr lang="it-IT" sz="4000" b="1" dirty="0">
                <a:solidFill>
                  <a:schemeClr val="accent1"/>
                </a:solidFill>
              </a:rPr>
            </a:br>
            <a:r>
              <a:rPr lang="it-IT" sz="4000" b="1" dirty="0">
                <a:solidFill>
                  <a:schemeClr val="accent1"/>
                </a:solidFill>
              </a:rPr>
              <a:t>drop out</a:t>
            </a:r>
          </a:p>
        </p:txBody>
      </p:sp>
      <p:sp>
        <p:nvSpPr>
          <p:cNvPr id="3" name="Sottotitolo 2"/>
          <p:cNvSpPr>
            <a:spLocks noGrp="1"/>
          </p:cNvSpPr>
          <p:nvPr>
            <p:ph type="subTitle" idx="1"/>
          </p:nvPr>
        </p:nvSpPr>
        <p:spPr>
          <a:xfrm>
            <a:off x="1907704" y="3645024"/>
            <a:ext cx="5968752" cy="1995486"/>
          </a:xfrm>
        </p:spPr>
        <p:txBody>
          <a:bodyPr>
            <a:noAutofit/>
          </a:bodyPr>
          <a:lstStyle/>
          <a:p>
            <a:pPr algn="ctr"/>
            <a:r>
              <a:rPr lang="it-IT" sz="2000" b="1" dirty="0" smtClean="0">
                <a:solidFill>
                  <a:schemeClr val="accent1"/>
                </a:solidFill>
                <a:latin typeface="+mj-lt"/>
              </a:rPr>
              <a:t>Dott. </a:t>
            </a:r>
            <a:r>
              <a:rPr lang="it-IT" sz="2000" b="1" dirty="0">
                <a:solidFill>
                  <a:schemeClr val="accent1"/>
                </a:solidFill>
                <a:latin typeface="+mj-lt"/>
              </a:rPr>
              <a:t>Maria Paola Brunori </a:t>
            </a:r>
          </a:p>
          <a:p>
            <a:pPr algn="ctr"/>
            <a:r>
              <a:rPr lang="it-IT" sz="1600" b="1" i="1" dirty="0" err="1">
                <a:solidFill>
                  <a:schemeClr val="tx1"/>
                </a:solidFill>
                <a:latin typeface="+mj-lt"/>
              </a:rPr>
              <a:t>U.O.C.</a:t>
            </a:r>
            <a:r>
              <a:rPr lang="it-IT" sz="1600" b="1" i="1" dirty="0">
                <a:solidFill>
                  <a:schemeClr val="tx1"/>
                </a:solidFill>
                <a:latin typeface="+mj-lt"/>
              </a:rPr>
              <a:t> di Gastroenterologia ed Endoscopia </a:t>
            </a:r>
            <a:r>
              <a:rPr lang="it-IT" sz="1600" b="1" i="1" dirty="0" smtClean="0">
                <a:solidFill>
                  <a:schemeClr val="tx1"/>
                </a:solidFill>
                <a:latin typeface="+mj-lt"/>
              </a:rPr>
              <a:t>Digestiva</a:t>
            </a:r>
          </a:p>
          <a:p>
            <a:pPr algn="ctr"/>
            <a:r>
              <a:rPr lang="it-IT" sz="1600" b="1" i="1" dirty="0" smtClean="0">
                <a:solidFill>
                  <a:schemeClr val="tx1"/>
                </a:solidFill>
                <a:latin typeface="+mj-lt"/>
              </a:rPr>
              <a:t>Direttore Dott. Paolo </a:t>
            </a:r>
            <a:r>
              <a:rPr lang="it-IT" sz="1600" b="1" i="1" dirty="0" err="1" smtClean="0">
                <a:solidFill>
                  <a:schemeClr val="tx1"/>
                </a:solidFill>
                <a:latin typeface="+mj-lt"/>
              </a:rPr>
              <a:t>Bocus</a:t>
            </a:r>
            <a:endParaRPr lang="it-IT" sz="1600" b="1" i="1" dirty="0">
              <a:solidFill>
                <a:schemeClr val="tx1"/>
              </a:solidFill>
              <a:latin typeface="+mj-lt"/>
            </a:endParaRPr>
          </a:p>
          <a:p>
            <a:pPr algn="ctr"/>
            <a:r>
              <a:rPr lang="it-IT" sz="1600" b="1" i="1" dirty="0">
                <a:solidFill>
                  <a:schemeClr val="tx1"/>
                </a:solidFill>
                <a:latin typeface="+mj-lt"/>
              </a:rPr>
              <a:t>IRCCS </a:t>
            </a:r>
            <a:r>
              <a:rPr lang="it-IT" sz="1600" b="1" i="1" dirty="0" smtClean="0">
                <a:solidFill>
                  <a:schemeClr val="tx1"/>
                </a:solidFill>
                <a:latin typeface="+mj-lt"/>
              </a:rPr>
              <a:t> Sacro Cuore-Don </a:t>
            </a:r>
            <a:r>
              <a:rPr lang="it-IT" sz="1600" b="1" i="1" dirty="0">
                <a:solidFill>
                  <a:schemeClr val="tx1"/>
                </a:solidFill>
                <a:latin typeface="+mj-lt"/>
              </a:rPr>
              <a:t>Calabria </a:t>
            </a:r>
          </a:p>
          <a:p>
            <a:pPr algn="ctr"/>
            <a:r>
              <a:rPr lang="it-IT" sz="1600" b="1" i="1" dirty="0">
                <a:solidFill>
                  <a:schemeClr val="tx1"/>
                </a:solidFill>
                <a:latin typeface="+mj-lt"/>
              </a:rPr>
              <a:t> Negrar di Valpolicella (VR)</a:t>
            </a:r>
          </a:p>
        </p:txBody>
      </p:sp>
      <p:pic>
        <p:nvPicPr>
          <p:cNvPr id="1026" name="Picture 2" descr="C:\Users\mpbrun\Desktop\Bariatrici 2\LOGO ospedale nuovo\nuovo logo ospedale Sacro cUore.jpg"/>
          <p:cNvPicPr>
            <a:picLocks noChangeAspect="1" noChangeArrowheads="1"/>
          </p:cNvPicPr>
          <p:nvPr/>
        </p:nvPicPr>
        <p:blipFill>
          <a:blip r:embed="rId2" cstate="print"/>
          <a:srcRect/>
          <a:stretch>
            <a:fillRect/>
          </a:stretch>
        </p:blipFill>
        <p:spPr bwMode="auto">
          <a:xfrm>
            <a:off x="899592" y="188640"/>
            <a:ext cx="2143125" cy="1944215"/>
          </a:xfrm>
          <a:prstGeom prst="rect">
            <a:avLst/>
          </a:prstGeom>
          <a:noFill/>
        </p:spPr>
      </p:pic>
      <p:pic>
        <p:nvPicPr>
          <p:cNvPr id="5" name="Picture 2" descr="C:\Users\mpbrun\Desktop\Bariatrici 2\LOGO ospedale nuovo\nuovo logo ospedale Sacro cUore.jpg"/>
          <p:cNvPicPr>
            <a:picLocks noChangeAspect="1" noChangeArrowheads="1"/>
          </p:cNvPicPr>
          <p:nvPr/>
        </p:nvPicPr>
        <p:blipFill>
          <a:blip r:embed="rId2" cstate="print"/>
          <a:srcRect/>
          <a:stretch>
            <a:fillRect/>
          </a:stretch>
        </p:blipFill>
        <p:spPr bwMode="auto">
          <a:xfrm>
            <a:off x="899592" y="260648"/>
            <a:ext cx="2143125" cy="185738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p:cNvSpPr>
            <a:spLocks noGrp="1"/>
          </p:cNvSpPr>
          <p:nvPr>
            <p:ph idx="1"/>
          </p:nvPr>
        </p:nvSpPr>
        <p:spPr>
          <a:xfrm>
            <a:off x="1945200" y="1988840"/>
            <a:ext cx="6741599" cy="4137323"/>
          </a:xfrm>
        </p:spPr>
        <p:txBody>
          <a:bodyPr>
            <a:normAutofit fontScale="25000" lnSpcReduction="20000"/>
          </a:bodyPr>
          <a:lstStyle/>
          <a:p>
            <a:pPr marL="0" indent="0" algn="ctr">
              <a:buNone/>
            </a:pPr>
            <a:r>
              <a:rPr lang="it-IT" sz="8000" b="1" dirty="0">
                <a:solidFill>
                  <a:schemeClr val="accent1"/>
                </a:solidFill>
                <a:latin typeface="+mj-lt"/>
              </a:rPr>
              <a:t>Chirurgia </a:t>
            </a:r>
            <a:r>
              <a:rPr lang="it-IT" sz="8000" b="1" dirty="0" err="1">
                <a:solidFill>
                  <a:schemeClr val="accent1"/>
                </a:solidFill>
                <a:latin typeface="+mj-lt"/>
              </a:rPr>
              <a:t>Bariatrica</a:t>
            </a:r>
            <a:endParaRPr lang="it-IT" sz="8000" b="1" dirty="0">
              <a:solidFill>
                <a:schemeClr val="accent1"/>
              </a:solidFill>
              <a:latin typeface="+mj-lt"/>
            </a:endParaRPr>
          </a:p>
          <a:p>
            <a:pPr algn="just"/>
            <a:r>
              <a:rPr lang="it-IT" sz="6000" b="1" dirty="0">
                <a:latin typeface="+mj-lt"/>
              </a:rPr>
              <a:t>Fornisce</a:t>
            </a:r>
            <a:r>
              <a:rPr lang="it-IT" sz="6000" dirty="0">
                <a:latin typeface="+mj-lt"/>
              </a:rPr>
              <a:t> </a:t>
            </a:r>
            <a:r>
              <a:rPr lang="it-IT" sz="6000" b="1" dirty="0">
                <a:latin typeface="+mj-lt"/>
              </a:rPr>
              <a:t>il</a:t>
            </a:r>
            <a:r>
              <a:rPr lang="it-IT" sz="6000" dirty="0">
                <a:latin typeface="+mj-lt"/>
              </a:rPr>
              <a:t> </a:t>
            </a:r>
            <a:r>
              <a:rPr lang="it-IT" sz="6000" b="1" dirty="0">
                <a:latin typeface="+mj-lt"/>
              </a:rPr>
              <a:t>migliore risultato in termini di peso e di risoluzione del diabete</a:t>
            </a:r>
            <a:endParaRPr lang="it-IT" sz="6000" dirty="0">
              <a:latin typeface="+mj-lt"/>
            </a:endParaRPr>
          </a:p>
          <a:p>
            <a:pPr algn="just"/>
            <a:r>
              <a:rPr lang="it-IT" sz="6000" b="1" dirty="0">
                <a:latin typeface="+mj-lt"/>
              </a:rPr>
              <a:t>Riduce la mortalità generale, le patologie cardiovascolari e ogni altra patologia associata </a:t>
            </a:r>
            <a:r>
              <a:rPr lang="it-IT" sz="6000" dirty="0">
                <a:latin typeface="+mj-lt"/>
              </a:rPr>
              <a:t>(</a:t>
            </a:r>
            <a:r>
              <a:rPr lang="it-IT" sz="6000" dirty="0">
                <a:solidFill>
                  <a:schemeClr val="accent1"/>
                </a:solidFill>
                <a:latin typeface="+mj-lt"/>
              </a:rPr>
              <a:t>diabete tipo II, ipertensione, sindrome delle apnee notturne, dislipidemia</a:t>
            </a:r>
            <a:r>
              <a:rPr lang="it-IT" sz="6000" dirty="0">
                <a:latin typeface="+mj-lt"/>
              </a:rPr>
              <a:t>..) </a:t>
            </a:r>
            <a:r>
              <a:rPr lang="it-IT" sz="6000" b="1" dirty="0">
                <a:latin typeface="+mj-lt"/>
              </a:rPr>
              <a:t>e determina il miglioramento complessivo della qualità della vita aumentando pertanto anche la sopravvivenza</a:t>
            </a:r>
            <a:r>
              <a:rPr lang="it-IT" sz="6000" dirty="0">
                <a:latin typeface="+mj-lt"/>
              </a:rPr>
              <a:t>. </a:t>
            </a:r>
          </a:p>
          <a:p>
            <a:pPr algn="just"/>
            <a:r>
              <a:rPr lang="it-IT" sz="6000" b="1" dirty="0">
                <a:latin typeface="+mj-lt"/>
              </a:rPr>
              <a:t>Determinante per una perdita di peso mantenuta nel lungo termine</a:t>
            </a:r>
            <a:r>
              <a:rPr lang="it-IT" sz="6000" dirty="0">
                <a:latin typeface="+mj-lt"/>
              </a:rPr>
              <a:t>.</a:t>
            </a:r>
          </a:p>
          <a:p>
            <a:pPr algn="just"/>
            <a:r>
              <a:rPr lang="it-IT" sz="6000" b="1" dirty="0">
                <a:latin typeface="+mj-lt"/>
              </a:rPr>
              <a:t>Opzione favorevole anche per quanto attiene i costi sociali visto che riduce le comorbilità associate</a:t>
            </a:r>
            <a:r>
              <a:rPr lang="it-IT" sz="6000" dirty="0">
                <a:latin typeface="+mj-lt"/>
              </a:rPr>
              <a:t>. </a:t>
            </a:r>
          </a:p>
          <a:p>
            <a:pPr algn="just"/>
            <a:r>
              <a:rPr lang="it-IT" sz="6000" b="1" dirty="0">
                <a:latin typeface="+mj-lt"/>
              </a:rPr>
              <a:t>Il miglioramento è indipendente dal tipo di procedura effettuata ma è strettamente correlata al peso corporeo registrato nel lungo termine. </a:t>
            </a:r>
          </a:p>
          <a:p>
            <a:pPr algn="just"/>
            <a:r>
              <a:rPr lang="it-IT" sz="6000" b="1" dirty="0">
                <a:solidFill>
                  <a:schemeClr val="accent1"/>
                </a:solidFill>
                <a:latin typeface="+mj-lt"/>
              </a:rPr>
              <a:t>La qualità della vita è soddisfacente quando la percentuale di perdita del peso corporeo in eccesso rispetto a quello iniziale è almeno al di sopra del 10% </a:t>
            </a:r>
          </a:p>
          <a:p>
            <a:pPr algn="just"/>
            <a:endParaRPr lang="it-IT" sz="7200" dirty="0">
              <a:latin typeface="+mj-lt"/>
            </a:endParaRPr>
          </a:p>
          <a:p>
            <a:pPr marL="0" indent="0" algn="just">
              <a:buNone/>
            </a:pPr>
            <a:r>
              <a:rPr lang="it-IT" sz="5600" dirty="0">
                <a:latin typeface="+mj-lt"/>
              </a:rPr>
              <a:t>			 	</a:t>
            </a:r>
            <a:endParaRPr lang="it-IT" sz="6000" dirty="0"/>
          </a:p>
          <a:p>
            <a:pPr algn="just">
              <a:buNone/>
            </a:pPr>
            <a:endParaRPr lang="it-IT" sz="5600" dirty="0"/>
          </a:p>
          <a:p>
            <a:pPr algn="just">
              <a:buNone/>
            </a:pPr>
            <a:endParaRPr lang="it-IT" sz="5600" dirty="0"/>
          </a:p>
          <a:p>
            <a:pPr marL="342900" lvl="1" indent="-342900" algn="just">
              <a:buNone/>
            </a:pPr>
            <a:r>
              <a:rPr lang="it-IT" sz="5600" dirty="0"/>
              <a:t>							</a:t>
            </a:r>
          </a:p>
        </p:txBody>
      </p:sp>
    </p:spTree>
    <p:extLst>
      <p:ext uri="{BB962C8B-B14F-4D97-AF65-F5344CB8AC3E}">
        <p14:creationId xmlns:p14="http://schemas.microsoft.com/office/powerpoint/2010/main" xmlns="" val="1286911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2233E67-8325-A91D-2A3E-32859BFAA7A8}"/>
              </a:ext>
            </a:extLst>
          </p:cNvPr>
          <p:cNvSpPr>
            <a:spLocks noGrp="1"/>
          </p:cNvSpPr>
          <p:nvPr>
            <p:ph type="title"/>
          </p:nvPr>
        </p:nvSpPr>
        <p:spPr/>
        <p:txBody>
          <a:bodyPr/>
          <a:lstStyle/>
          <a:p>
            <a:pPr algn="ctr"/>
            <a:r>
              <a:rPr lang="it-IT" sz="3600" b="1" dirty="0">
                <a:solidFill>
                  <a:schemeClr val="accent1"/>
                </a:solidFill>
              </a:rPr>
              <a:t>Follow up e prevenzione del drop out</a:t>
            </a:r>
            <a:endParaRPr lang="it-IT" dirty="0">
              <a:solidFill>
                <a:schemeClr val="accent1"/>
              </a:solidFill>
            </a:endParaRPr>
          </a:p>
        </p:txBody>
      </p:sp>
      <p:sp>
        <p:nvSpPr>
          <p:cNvPr id="3" name="Segnaposto contenuto 2">
            <a:extLst>
              <a:ext uri="{FF2B5EF4-FFF2-40B4-BE49-F238E27FC236}">
                <a16:creationId xmlns:a16="http://schemas.microsoft.com/office/drawing/2014/main" xmlns="" id="{8A22DB80-2541-689F-F748-D05F6F31B226}"/>
              </a:ext>
            </a:extLst>
          </p:cNvPr>
          <p:cNvSpPr>
            <a:spLocks noGrp="1"/>
          </p:cNvSpPr>
          <p:nvPr>
            <p:ph idx="1"/>
          </p:nvPr>
        </p:nvSpPr>
        <p:spPr>
          <a:xfrm>
            <a:off x="1942415" y="2348880"/>
            <a:ext cx="6591985" cy="3561598"/>
          </a:xfrm>
        </p:spPr>
        <p:txBody>
          <a:bodyPr>
            <a:normAutofit fontScale="25000" lnSpcReduction="20000"/>
          </a:bodyPr>
          <a:lstStyle/>
          <a:p>
            <a:pPr marL="0" indent="0">
              <a:buNone/>
            </a:pPr>
            <a:r>
              <a:rPr lang="it-IT" sz="7200" b="1" dirty="0">
                <a:solidFill>
                  <a:schemeClr val="tx1"/>
                </a:solidFill>
                <a:latin typeface="+mj-lt"/>
              </a:rPr>
              <a:t>Bibliografia: </a:t>
            </a:r>
          </a:p>
          <a:p>
            <a:pPr algn="just"/>
            <a:r>
              <a:rPr lang="it-IT" sz="5200" b="1" dirty="0" err="1"/>
              <a:t>Ten-year</a:t>
            </a:r>
            <a:r>
              <a:rPr lang="it-IT" sz="5200" b="1" dirty="0"/>
              <a:t> trends in </a:t>
            </a:r>
            <a:r>
              <a:rPr lang="it-IT" sz="5200" b="1" dirty="0" err="1"/>
              <a:t>health-related</a:t>
            </a:r>
            <a:r>
              <a:rPr lang="it-IT" sz="5200" b="1" dirty="0"/>
              <a:t> </a:t>
            </a:r>
            <a:r>
              <a:rPr lang="it-IT" sz="5200" b="1" dirty="0" err="1"/>
              <a:t>quality</a:t>
            </a:r>
            <a:r>
              <a:rPr lang="it-IT" sz="5200" b="1" dirty="0"/>
              <a:t> of life </a:t>
            </a:r>
            <a:r>
              <a:rPr lang="it-IT" sz="5200" b="1" dirty="0" err="1"/>
              <a:t>after</a:t>
            </a:r>
            <a:r>
              <a:rPr lang="it-IT" sz="5200" b="1" dirty="0"/>
              <a:t> </a:t>
            </a:r>
            <a:r>
              <a:rPr lang="it-IT" sz="5200" b="1" dirty="0" err="1" smtClean="0"/>
              <a:t>surgical</a:t>
            </a:r>
            <a:r>
              <a:rPr lang="it-IT" sz="5200" b="1" dirty="0" smtClean="0"/>
              <a:t> </a:t>
            </a:r>
            <a:r>
              <a:rPr lang="it-IT" sz="5200" b="1" dirty="0"/>
              <a:t>and </a:t>
            </a:r>
            <a:r>
              <a:rPr lang="it-IT" sz="5200" b="1" dirty="0" err="1"/>
              <a:t>conventional</a:t>
            </a:r>
            <a:r>
              <a:rPr lang="it-IT" sz="5200" b="1" dirty="0"/>
              <a:t> treatment for severe </a:t>
            </a:r>
            <a:r>
              <a:rPr lang="it-IT" sz="5200" b="1" dirty="0" err="1"/>
              <a:t>obesity</a:t>
            </a:r>
            <a:r>
              <a:rPr lang="it-IT" sz="5200" b="1" dirty="0"/>
              <a:t>: the SOS </a:t>
            </a:r>
            <a:r>
              <a:rPr lang="it-IT" sz="5200" b="1" dirty="0" err="1"/>
              <a:t>intervention</a:t>
            </a:r>
            <a:r>
              <a:rPr lang="it-IT" sz="5200" b="1" dirty="0"/>
              <a:t> study</a:t>
            </a:r>
            <a:r>
              <a:rPr lang="it-IT" sz="5200" i="1" dirty="0"/>
              <a:t>. </a:t>
            </a:r>
            <a:r>
              <a:rPr lang="it-IT" sz="5200" dirty="0"/>
              <a:t>Karlsson J et al.</a:t>
            </a:r>
            <a:r>
              <a:rPr lang="it-IT" sz="5200" i="1" dirty="0"/>
              <a:t> Int J </a:t>
            </a:r>
            <a:r>
              <a:rPr lang="it-IT" sz="5200" i="1" dirty="0" err="1"/>
              <a:t>Obes</a:t>
            </a:r>
            <a:r>
              <a:rPr lang="it-IT" sz="5200" i="1" dirty="0"/>
              <a:t> 2007, </a:t>
            </a:r>
            <a:r>
              <a:rPr lang="it-IT" sz="5200" i="1" dirty="0" err="1"/>
              <a:t>Aug</a:t>
            </a:r>
            <a:r>
              <a:rPr lang="it-IT" sz="5200" i="1" dirty="0"/>
              <a:t>, </a:t>
            </a:r>
            <a:r>
              <a:rPr lang="it-IT" sz="5200" b="0" i="1" dirty="0">
                <a:solidFill>
                  <a:srgbClr val="5B616B"/>
                </a:solidFill>
                <a:effectLst/>
              </a:rPr>
              <a:t>31(8):1248-61</a:t>
            </a:r>
          </a:p>
          <a:p>
            <a:pPr algn="just"/>
            <a:r>
              <a:rPr lang="en-US" sz="5200" b="1" dirty="0"/>
              <a:t>Bariatric surgery: a systematic review and network meta analysis of randomized trials.</a:t>
            </a:r>
            <a:r>
              <a:rPr lang="en-US" sz="5200" dirty="0"/>
              <a:t> R </a:t>
            </a:r>
            <a:r>
              <a:rPr lang="en-US" sz="5200" dirty="0" err="1"/>
              <a:t>Padval</a:t>
            </a:r>
            <a:r>
              <a:rPr lang="en-US" sz="5200" dirty="0"/>
              <a:t> et al. </a:t>
            </a:r>
            <a:r>
              <a:rPr lang="en-US" sz="5200" i="1" dirty="0" err="1"/>
              <a:t>Obes</a:t>
            </a:r>
            <a:r>
              <a:rPr lang="en-US" sz="5200" i="1" dirty="0"/>
              <a:t> Rev 2011 Aug 12 (8): 602-621</a:t>
            </a:r>
          </a:p>
          <a:p>
            <a:pPr algn="just"/>
            <a:r>
              <a:rPr lang="it-IT" sz="5200" b="1" dirty="0"/>
              <a:t>Treatment of </a:t>
            </a:r>
            <a:r>
              <a:rPr lang="it-IT" sz="5200" b="1" dirty="0" err="1"/>
              <a:t>Obesity</a:t>
            </a:r>
            <a:r>
              <a:rPr lang="it-IT" sz="5200" b="1" dirty="0"/>
              <a:t> : weight </a:t>
            </a:r>
            <a:r>
              <a:rPr lang="it-IT" sz="5200" b="1" dirty="0" err="1"/>
              <a:t>loss</a:t>
            </a:r>
            <a:r>
              <a:rPr lang="it-IT" sz="5200" b="1" dirty="0"/>
              <a:t> and </a:t>
            </a:r>
            <a:r>
              <a:rPr lang="it-IT" sz="5200" b="1" dirty="0" err="1"/>
              <a:t>bariatric</a:t>
            </a:r>
            <a:r>
              <a:rPr lang="it-IT" sz="5200" b="1" dirty="0"/>
              <a:t> </a:t>
            </a:r>
            <a:r>
              <a:rPr lang="it-IT" sz="5200" b="1" dirty="0" err="1"/>
              <a:t>surgey</a:t>
            </a:r>
            <a:r>
              <a:rPr lang="it-IT" sz="5200" b="1" dirty="0"/>
              <a:t>. </a:t>
            </a:r>
            <a:r>
              <a:rPr lang="it-IT" sz="5200" dirty="0"/>
              <a:t>Wolfe BM et al</a:t>
            </a:r>
            <a:r>
              <a:rPr lang="it-IT" sz="5200" i="1" dirty="0"/>
              <a:t>. </a:t>
            </a:r>
            <a:r>
              <a:rPr lang="it-IT" sz="5200" i="1" dirty="0" err="1"/>
              <a:t>Circ</a:t>
            </a:r>
            <a:r>
              <a:rPr lang="it-IT" sz="5200" i="1" dirty="0"/>
              <a:t> Res 2016; 118:pp. 1844-1855.</a:t>
            </a:r>
          </a:p>
          <a:p>
            <a:pPr algn="just"/>
            <a:r>
              <a:rPr lang="it-IT" sz="5200" b="1" dirty="0"/>
              <a:t>National Health Service England </a:t>
            </a:r>
            <a:r>
              <a:rPr lang="it-IT" sz="5200" b="1" dirty="0" err="1"/>
              <a:t>Guidance</a:t>
            </a:r>
            <a:r>
              <a:rPr lang="it-IT" sz="5200" b="1" dirty="0"/>
              <a:t> for </a:t>
            </a:r>
            <a:r>
              <a:rPr lang="it-IT" sz="5200" b="1" dirty="0" err="1"/>
              <a:t>clinical</a:t>
            </a:r>
            <a:r>
              <a:rPr lang="it-IT" sz="5200" b="1" dirty="0"/>
              <a:t> </a:t>
            </a:r>
            <a:r>
              <a:rPr lang="it-IT" sz="5200" b="1" dirty="0" err="1" smtClean="0"/>
              <a:t>comissioning</a:t>
            </a:r>
            <a:r>
              <a:rPr lang="it-IT" sz="5200" b="1" dirty="0" smtClean="0"/>
              <a:t> </a:t>
            </a:r>
            <a:r>
              <a:rPr lang="it-IT" sz="5200" b="1" dirty="0"/>
              <a:t>groups: Clinical guida NICE: Surgery for severe and </a:t>
            </a:r>
            <a:r>
              <a:rPr lang="it-IT" sz="5200" b="1" dirty="0" err="1"/>
              <a:t>complex</a:t>
            </a:r>
            <a:r>
              <a:rPr lang="it-IT" sz="5200" b="1" dirty="0"/>
              <a:t> </a:t>
            </a:r>
            <a:r>
              <a:rPr lang="it-IT" sz="5200" b="1" dirty="0" err="1"/>
              <a:t>obesity</a:t>
            </a:r>
            <a:r>
              <a:rPr lang="it-IT" sz="5200" b="1" dirty="0"/>
              <a:t>. </a:t>
            </a:r>
            <a:r>
              <a:rPr lang="it-IT" sz="5200" i="1" dirty="0"/>
              <a:t>NHS </a:t>
            </a:r>
            <a:r>
              <a:rPr lang="it-IT" sz="5200" i="1" dirty="0" err="1"/>
              <a:t>England</a:t>
            </a:r>
            <a:r>
              <a:rPr lang="it-IT" sz="5200" i="1" dirty="0"/>
              <a:t> 2016</a:t>
            </a:r>
            <a:r>
              <a:rPr lang="it-IT" sz="5200" dirty="0"/>
              <a:t>. </a:t>
            </a:r>
          </a:p>
          <a:p>
            <a:pPr algn="just"/>
            <a:r>
              <a:rPr lang="en-US" sz="5200" b="1" dirty="0"/>
              <a:t>Bariatric surgery and long-term durability of weight loss. </a:t>
            </a:r>
            <a:r>
              <a:rPr lang="en-US" sz="5200" dirty="0"/>
              <a:t>M L </a:t>
            </a:r>
            <a:r>
              <a:rPr lang="en-US" sz="5200" dirty="0" err="1"/>
              <a:t>Maciejewki</a:t>
            </a:r>
            <a:r>
              <a:rPr lang="en-US" sz="5200" dirty="0"/>
              <a:t> et al. </a:t>
            </a:r>
            <a:r>
              <a:rPr lang="en-US" sz="5200" i="1" dirty="0"/>
              <a:t>JAMA Surg. 2016 Nov. 1; 151 (11): 1046-1055. </a:t>
            </a:r>
          </a:p>
          <a:p>
            <a:pPr algn="just"/>
            <a:r>
              <a:rPr lang="it-IT" sz="5200" b="1" dirty="0" err="1"/>
              <a:t>Perioperative</a:t>
            </a:r>
            <a:r>
              <a:rPr lang="it-IT" sz="5200" b="1" dirty="0"/>
              <a:t> management of </a:t>
            </a:r>
            <a:r>
              <a:rPr lang="it-IT" sz="5200" b="1" dirty="0" err="1"/>
              <a:t>obstructive</a:t>
            </a:r>
            <a:r>
              <a:rPr lang="it-IT" sz="5200" b="1" dirty="0"/>
              <a:t> </a:t>
            </a:r>
            <a:r>
              <a:rPr lang="it-IT" sz="5200" b="1" dirty="0" err="1"/>
              <a:t>sleep</a:t>
            </a:r>
            <a:r>
              <a:rPr lang="it-IT" sz="5200" b="1" dirty="0"/>
              <a:t> apnea in </a:t>
            </a:r>
            <a:r>
              <a:rPr lang="it-IT" sz="5200" b="1" dirty="0" err="1"/>
              <a:t>bariatric</a:t>
            </a:r>
            <a:r>
              <a:rPr lang="it-IT" sz="5200" b="1" dirty="0"/>
              <a:t> surgery: a consensus </a:t>
            </a:r>
            <a:r>
              <a:rPr lang="it-IT" sz="5200" b="1" dirty="0" err="1"/>
              <a:t>guideline</a:t>
            </a:r>
            <a:r>
              <a:rPr lang="it-IT" sz="5200" dirty="0"/>
              <a:t>. De </a:t>
            </a:r>
            <a:r>
              <a:rPr lang="it-IT" sz="5200" dirty="0" err="1"/>
              <a:t>Raaff</a:t>
            </a:r>
            <a:r>
              <a:rPr lang="it-IT" sz="5200" dirty="0"/>
              <a:t> CAL et al. </a:t>
            </a:r>
            <a:r>
              <a:rPr lang="it-IT" sz="5200" dirty="0" err="1"/>
              <a:t>Surg</a:t>
            </a:r>
            <a:r>
              <a:rPr lang="it-IT" sz="5200" dirty="0"/>
              <a:t> </a:t>
            </a:r>
            <a:r>
              <a:rPr lang="it-IT" sz="5200" dirty="0" err="1"/>
              <a:t>Obes</a:t>
            </a:r>
            <a:r>
              <a:rPr lang="it-IT" sz="5200" dirty="0"/>
              <a:t> </a:t>
            </a:r>
            <a:r>
              <a:rPr lang="it-IT" sz="5200" dirty="0" err="1"/>
              <a:t>Relat</a:t>
            </a:r>
            <a:r>
              <a:rPr lang="it-IT" sz="5200" dirty="0"/>
              <a:t> </a:t>
            </a:r>
            <a:r>
              <a:rPr lang="it-IT" sz="5200" dirty="0" err="1"/>
              <a:t>Dis</a:t>
            </a:r>
            <a:r>
              <a:rPr lang="it-IT" sz="5200" dirty="0"/>
              <a:t> 2017; 13(7): 1095-109</a:t>
            </a:r>
            <a:endParaRPr lang="en-US" sz="5200" i="1" dirty="0"/>
          </a:p>
          <a:p>
            <a:pPr algn="just"/>
            <a:endParaRPr lang="en-US" sz="6000" i="1" dirty="0"/>
          </a:p>
          <a:p>
            <a:pPr marL="0" indent="0" algn="just">
              <a:buNone/>
            </a:pPr>
            <a:endParaRPr lang="it-IT" sz="6000" dirty="0">
              <a:latin typeface="Century Gothic" panose="020B0502020202020204" pitchFamily="34" charset="0"/>
            </a:endParaRPr>
          </a:p>
          <a:p>
            <a:pPr marL="0" indent="0" algn="just">
              <a:buNone/>
            </a:pPr>
            <a:endParaRPr lang="it-IT" sz="6000" dirty="0">
              <a:latin typeface="Century Gothic" panose="020B0502020202020204" pitchFamily="34" charset="0"/>
            </a:endParaRPr>
          </a:p>
          <a:p>
            <a:pPr marL="0" indent="0" algn="just">
              <a:buNone/>
            </a:pPr>
            <a:endParaRPr lang="it-IT" sz="5600" dirty="0">
              <a:latin typeface="Century Gothic" panose="020B0502020202020204" pitchFamily="34" charset="0"/>
            </a:endParaRPr>
          </a:p>
          <a:p>
            <a:pPr marL="0" indent="0" algn="just">
              <a:buNone/>
            </a:pPr>
            <a:endParaRPr lang="it-IT" sz="7200" i="1" dirty="0">
              <a:solidFill>
                <a:srgbClr val="212121"/>
              </a:solidFill>
              <a:effectLst/>
              <a:latin typeface="+mj-lt"/>
            </a:endParaRPr>
          </a:p>
          <a:p>
            <a:pPr marL="0" indent="0" algn="just">
              <a:buNone/>
            </a:pPr>
            <a:endParaRPr lang="it-IT" sz="7200" dirty="0">
              <a:latin typeface="+mj-lt"/>
            </a:endParaRPr>
          </a:p>
          <a:p>
            <a:pPr marL="0" indent="0" algn="just">
              <a:buNone/>
            </a:pPr>
            <a:endParaRPr lang="it-IT" sz="7200" dirty="0">
              <a:latin typeface="+mj-lt"/>
            </a:endParaRPr>
          </a:p>
          <a:p>
            <a:pPr algn="just">
              <a:buNone/>
            </a:pPr>
            <a:r>
              <a:rPr lang="it-IT" sz="2800" i="1" dirty="0">
                <a:latin typeface="+mj-lt"/>
              </a:rPr>
              <a:t>					</a:t>
            </a:r>
            <a:r>
              <a:rPr lang="it-IT" sz="2800" dirty="0">
                <a:latin typeface="+mj-lt"/>
              </a:rPr>
              <a:t>			</a:t>
            </a:r>
            <a:endParaRPr lang="it-IT" dirty="0"/>
          </a:p>
        </p:txBody>
      </p:sp>
    </p:spTree>
    <p:extLst>
      <p:ext uri="{BB962C8B-B14F-4D97-AF65-F5344CB8AC3E}">
        <p14:creationId xmlns:p14="http://schemas.microsoft.com/office/powerpoint/2010/main" xmlns="" val="26431820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71B9894A-B9E2-F56C-A733-71E0480EA07F}"/>
              </a:ext>
            </a:extLst>
          </p:cNvPr>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a:extLst>
              <a:ext uri="{FF2B5EF4-FFF2-40B4-BE49-F238E27FC236}">
                <a16:creationId xmlns:a16="http://schemas.microsoft.com/office/drawing/2014/main" xmlns="" id="{F1E84B8A-925A-7401-2F61-9D3A87E36DD4}"/>
              </a:ext>
            </a:extLst>
          </p:cNvPr>
          <p:cNvSpPr>
            <a:spLocks noGrp="1"/>
          </p:cNvSpPr>
          <p:nvPr>
            <p:ph idx="1"/>
          </p:nvPr>
        </p:nvSpPr>
        <p:spPr>
          <a:xfrm>
            <a:off x="1835696" y="2132856"/>
            <a:ext cx="6447969" cy="4032448"/>
          </a:xfrm>
        </p:spPr>
        <p:txBody>
          <a:bodyPr>
            <a:normAutofit fontScale="25000" lnSpcReduction="20000"/>
          </a:bodyPr>
          <a:lstStyle/>
          <a:p>
            <a:pPr marL="0" indent="0" algn="just">
              <a:buNone/>
            </a:pPr>
            <a:r>
              <a:rPr lang="it-IT" sz="7200" b="1" dirty="0" smtClean="0">
                <a:solidFill>
                  <a:schemeClr val="tx1"/>
                </a:solidFill>
                <a:latin typeface="+mj-lt"/>
              </a:rPr>
              <a:t>Bibliografia</a:t>
            </a:r>
            <a:endParaRPr lang="it-IT" sz="7200" b="1" dirty="0">
              <a:solidFill>
                <a:schemeClr val="tx1"/>
              </a:solidFill>
              <a:latin typeface="+mj-lt"/>
            </a:endParaRPr>
          </a:p>
          <a:p>
            <a:pPr algn="just"/>
            <a:r>
              <a:rPr lang="it-IT" sz="5200" b="1" dirty="0"/>
              <a:t>Self-</a:t>
            </a:r>
            <a:r>
              <a:rPr lang="it-IT" sz="5200" b="1" dirty="0" err="1"/>
              <a:t>reported</a:t>
            </a:r>
            <a:r>
              <a:rPr lang="it-IT" sz="5200" b="1" dirty="0"/>
              <a:t> weight-</a:t>
            </a:r>
            <a:r>
              <a:rPr lang="it-IT" sz="5200" b="1" dirty="0" err="1"/>
              <a:t>loss</a:t>
            </a:r>
            <a:r>
              <a:rPr lang="it-IT" sz="5200" b="1" dirty="0"/>
              <a:t> </a:t>
            </a:r>
            <a:r>
              <a:rPr lang="it-IT" sz="5200" b="1" dirty="0" err="1"/>
              <a:t>methods</a:t>
            </a:r>
            <a:r>
              <a:rPr lang="it-IT" sz="5200" b="1" dirty="0"/>
              <a:t> and weight </a:t>
            </a:r>
            <a:r>
              <a:rPr lang="it-IT" sz="5200" b="1" dirty="0" err="1"/>
              <a:t>change</a:t>
            </a:r>
            <a:r>
              <a:rPr lang="it-IT" sz="5200" b="1" dirty="0"/>
              <a:t>: </a:t>
            </a:r>
            <a:r>
              <a:rPr lang="it-IT" sz="5200" b="1" dirty="0" err="1"/>
              <a:t>ten-year</a:t>
            </a:r>
            <a:r>
              <a:rPr lang="it-IT" sz="5200" b="1" dirty="0"/>
              <a:t> </a:t>
            </a:r>
            <a:r>
              <a:rPr lang="it-IT" sz="5200" b="1" dirty="0" err="1"/>
              <a:t>analysis</a:t>
            </a:r>
            <a:r>
              <a:rPr lang="it-IT" sz="5200" b="1" dirty="0"/>
              <a:t> in the </a:t>
            </a:r>
            <a:r>
              <a:rPr lang="it-IT" sz="5200" b="1" dirty="0" err="1"/>
              <a:t>Swedish</a:t>
            </a:r>
            <a:r>
              <a:rPr lang="it-IT" sz="5200" b="1" dirty="0"/>
              <a:t> Obese </a:t>
            </a:r>
            <a:r>
              <a:rPr lang="it-IT" sz="5200" b="1" dirty="0" err="1"/>
              <a:t>Subjects</a:t>
            </a:r>
            <a:r>
              <a:rPr lang="it-IT" sz="5200" b="1" dirty="0"/>
              <a:t> (SOS) study Control Group</a:t>
            </a:r>
            <a:r>
              <a:rPr lang="it-IT" sz="5200" dirty="0"/>
              <a:t>. </a:t>
            </a:r>
            <a:r>
              <a:rPr lang="it-IT" sz="5200" i="1" dirty="0" err="1"/>
              <a:t>Zentènius</a:t>
            </a:r>
            <a:r>
              <a:rPr lang="it-IT" sz="5200" i="1" dirty="0"/>
              <a:t> E et al.  </a:t>
            </a:r>
            <a:r>
              <a:rPr lang="it-IT" sz="5200" i="1" dirty="0" err="1"/>
              <a:t>Obesity</a:t>
            </a:r>
            <a:r>
              <a:rPr lang="it-IT" sz="5200" i="1" dirty="0"/>
              <a:t> 2018; 26(79: 1137-1143. </a:t>
            </a:r>
          </a:p>
          <a:p>
            <a:pPr algn="just"/>
            <a:r>
              <a:rPr lang="it-IT" sz="5200" b="1" i="0" dirty="0">
                <a:solidFill>
                  <a:srgbClr val="222222"/>
                </a:solidFill>
                <a:effectLst/>
              </a:rPr>
              <a:t>Life </a:t>
            </a:r>
            <a:r>
              <a:rPr lang="it-IT" sz="5200" b="1" i="0" dirty="0" err="1">
                <a:solidFill>
                  <a:srgbClr val="222222"/>
                </a:solidFill>
                <a:effectLst/>
              </a:rPr>
              <a:t>expectancy</a:t>
            </a:r>
            <a:r>
              <a:rPr lang="it-IT" sz="5200" b="0" i="0" dirty="0">
                <a:solidFill>
                  <a:srgbClr val="222222"/>
                </a:solidFill>
                <a:effectLst/>
              </a:rPr>
              <a:t> </a:t>
            </a:r>
            <a:r>
              <a:rPr lang="it-IT" sz="5200" b="1" i="0" dirty="0">
                <a:solidFill>
                  <a:srgbClr val="222222"/>
                </a:solidFill>
                <a:effectLst/>
              </a:rPr>
              <a:t>after </a:t>
            </a:r>
            <a:r>
              <a:rPr lang="it-IT" sz="5200" b="1" i="0" dirty="0" err="1">
                <a:solidFill>
                  <a:srgbClr val="222222"/>
                </a:solidFill>
                <a:effectLst/>
              </a:rPr>
              <a:t>bariatric</a:t>
            </a:r>
            <a:r>
              <a:rPr lang="it-IT" sz="5200" b="1" i="0" dirty="0">
                <a:solidFill>
                  <a:srgbClr val="222222"/>
                </a:solidFill>
                <a:effectLst/>
              </a:rPr>
              <a:t> surgery in the </a:t>
            </a:r>
            <a:r>
              <a:rPr lang="it-IT" sz="5200" b="1" i="0" dirty="0" err="1">
                <a:solidFill>
                  <a:srgbClr val="222222"/>
                </a:solidFill>
                <a:effectLst/>
              </a:rPr>
              <a:t>Swedish</a:t>
            </a:r>
            <a:r>
              <a:rPr lang="it-IT" sz="5200" b="1" i="0" dirty="0">
                <a:solidFill>
                  <a:srgbClr val="222222"/>
                </a:solidFill>
                <a:effectLst/>
              </a:rPr>
              <a:t> Obese </a:t>
            </a:r>
            <a:r>
              <a:rPr lang="it-IT" sz="5200" b="1" i="0" dirty="0" err="1">
                <a:solidFill>
                  <a:srgbClr val="222222"/>
                </a:solidFill>
                <a:effectLst/>
              </a:rPr>
              <a:t>Subjects</a:t>
            </a:r>
            <a:r>
              <a:rPr lang="it-IT" sz="5200" b="1" i="0" dirty="0">
                <a:solidFill>
                  <a:srgbClr val="222222"/>
                </a:solidFill>
                <a:effectLst/>
              </a:rPr>
              <a:t> study</a:t>
            </a:r>
            <a:r>
              <a:rPr lang="it-IT" sz="5200" b="0" i="0" dirty="0">
                <a:solidFill>
                  <a:srgbClr val="222222"/>
                </a:solidFill>
                <a:effectLst/>
              </a:rPr>
              <a:t>. Carlsson LM</a:t>
            </a:r>
            <a:r>
              <a:rPr lang="it-IT" sz="5200" dirty="0">
                <a:solidFill>
                  <a:srgbClr val="222222"/>
                </a:solidFill>
              </a:rPr>
              <a:t> </a:t>
            </a:r>
            <a:r>
              <a:rPr lang="it-IT" sz="5200" b="0" i="0" dirty="0">
                <a:solidFill>
                  <a:srgbClr val="222222"/>
                </a:solidFill>
                <a:effectLst/>
              </a:rPr>
              <a:t>et al. </a:t>
            </a:r>
            <a:r>
              <a:rPr lang="it-IT" sz="5200" b="0" i="1" dirty="0">
                <a:solidFill>
                  <a:srgbClr val="222222"/>
                </a:solidFill>
                <a:effectLst/>
              </a:rPr>
              <a:t>N </a:t>
            </a:r>
            <a:r>
              <a:rPr lang="it-IT" sz="5200" b="0" i="1" dirty="0" err="1">
                <a:solidFill>
                  <a:srgbClr val="222222"/>
                </a:solidFill>
                <a:effectLst/>
              </a:rPr>
              <a:t>Engl</a:t>
            </a:r>
            <a:r>
              <a:rPr lang="it-IT" sz="5200" b="0" i="1" dirty="0">
                <a:solidFill>
                  <a:srgbClr val="222222"/>
                </a:solidFill>
                <a:effectLst/>
              </a:rPr>
              <a:t> J </a:t>
            </a:r>
            <a:r>
              <a:rPr lang="it-IT" sz="5200" b="0" i="1" dirty="0" err="1">
                <a:solidFill>
                  <a:srgbClr val="222222"/>
                </a:solidFill>
                <a:effectLst/>
              </a:rPr>
              <a:t>Med</a:t>
            </a:r>
            <a:r>
              <a:rPr lang="it-IT" sz="5200" b="0" i="1" dirty="0">
                <a:solidFill>
                  <a:srgbClr val="222222"/>
                </a:solidFill>
                <a:effectLst/>
              </a:rPr>
              <a:t> 2020; 383: 1535–1543</a:t>
            </a:r>
          </a:p>
          <a:p>
            <a:pPr algn="just"/>
            <a:r>
              <a:rPr lang="it-IT" sz="5200" b="1" dirty="0"/>
              <a:t>A meta-</a:t>
            </a:r>
            <a:r>
              <a:rPr lang="it-IT" sz="5200" b="1" dirty="0" err="1"/>
              <a:t>analysis</a:t>
            </a:r>
            <a:r>
              <a:rPr lang="it-IT" sz="5200" b="1" dirty="0"/>
              <a:t> of the medium-and-long </a:t>
            </a:r>
            <a:r>
              <a:rPr lang="it-IT" sz="5200" b="1" dirty="0" err="1"/>
              <a:t>term</a:t>
            </a:r>
            <a:r>
              <a:rPr lang="it-IT" sz="5200" b="1" dirty="0"/>
              <a:t> </a:t>
            </a:r>
            <a:r>
              <a:rPr lang="it-IT" sz="5200" b="1" dirty="0" err="1"/>
              <a:t>effects</a:t>
            </a:r>
            <a:r>
              <a:rPr lang="it-IT" sz="5200" b="1" dirty="0"/>
              <a:t> of </a:t>
            </a:r>
            <a:r>
              <a:rPr lang="it-IT" sz="5200" b="1" dirty="0" err="1"/>
              <a:t>laparoscopic</a:t>
            </a:r>
            <a:r>
              <a:rPr lang="it-IT" sz="5200" b="1" dirty="0"/>
              <a:t> </a:t>
            </a:r>
            <a:r>
              <a:rPr lang="it-IT" sz="5200" b="1" dirty="0" err="1"/>
              <a:t>sleeeve</a:t>
            </a:r>
            <a:r>
              <a:rPr lang="it-IT" sz="5200" b="1" dirty="0"/>
              <a:t> </a:t>
            </a:r>
            <a:r>
              <a:rPr lang="it-IT" sz="5200" b="1" dirty="0" err="1"/>
              <a:t>gastrectomy</a:t>
            </a:r>
            <a:r>
              <a:rPr lang="it-IT" sz="5200" b="1" dirty="0"/>
              <a:t> and </a:t>
            </a:r>
            <a:r>
              <a:rPr lang="it-IT" sz="5200" b="1" dirty="0" err="1"/>
              <a:t>laparoscopic</a:t>
            </a:r>
            <a:r>
              <a:rPr lang="it-IT" sz="5200" b="1" dirty="0"/>
              <a:t> Roux -en-Y </a:t>
            </a:r>
            <a:r>
              <a:rPr lang="it-IT" sz="5200" b="1" dirty="0" err="1"/>
              <a:t>gastric</a:t>
            </a:r>
            <a:r>
              <a:rPr lang="it-IT" sz="5200" b="1" dirty="0"/>
              <a:t> bypass</a:t>
            </a:r>
            <a:r>
              <a:rPr lang="it-IT" sz="5200" dirty="0"/>
              <a:t>;  </a:t>
            </a:r>
            <a:r>
              <a:rPr lang="it-IT" sz="5200" i="1" dirty="0" err="1"/>
              <a:t>Lihu</a:t>
            </a:r>
            <a:r>
              <a:rPr lang="it-IT" sz="5200" i="1" dirty="0"/>
              <a:t> </a:t>
            </a:r>
            <a:r>
              <a:rPr lang="it-IT" sz="5200" i="1" dirty="0" err="1"/>
              <a:t>Gu</a:t>
            </a:r>
            <a:r>
              <a:rPr lang="it-IT" sz="5200" i="1" dirty="0"/>
              <a:t>, BMC SURG;  2020; </a:t>
            </a:r>
            <a:r>
              <a:rPr lang="it-IT" sz="5200" b="0" i="0" dirty="0" err="1">
                <a:solidFill>
                  <a:srgbClr val="5B616B"/>
                </a:solidFill>
                <a:effectLst/>
              </a:rPr>
              <a:t>Feb</a:t>
            </a:r>
            <a:r>
              <a:rPr lang="it-IT" sz="5200" b="0" i="0" dirty="0">
                <a:solidFill>
                  <a:srgbClr val="5B616B"/>
                </a:solidFill>
                <a:effectLst/>
              </a:rPr>
              <a:t> 12;20(1):30</a:t>
            </a:r>
            <a:endParaRPr lang="it-IT" sz="5200" b="0" i="1" dirty="0">
              <a:solidFill>
                <a:srgbClr val="222222"/>
              </a:solidFill>
              <a:effectLst/>
            </a:endParaRPr>
          </a:p>
          <a:p>
            <a:pPr algn="just"/>
            <a:r>
              <a:rPr lang="it-IT" sz="5200" b="1" i="0" dirty="0">
                <a:solidFill>
                  <a:srgbClr val="222222"/>
                </a:solidFill>
                <a:effectLst/>
              </a:rPr>
              <a:t>Clinical practice </a:t>
            </a:r>
            <a:r>
              <a:rPr lang="it-IT" sz="5200" b="1" i="0" dirty="0" err="1">
                <a:solidFill>
                  <a:srgbClr val="222222"/>
                </a:solidFill>
                <a:effectLst/>
              </a:rPr>
              <a:t>guidelines</a:t>
            </a:r>
            <a:r>
              <a:rPr lang="it-IT" sz="5200" b="1" i="0" dirty="0">
                <a:solidFill>
                  <a:srgbClr val="222222"/>
                </a:solidFill>
                <a:effectLst/>
              </a:rPr>
              <a:t> of the </a:t>
            </a:r>
            <a:r>
              <a:rPr lang="it-IT" sz="5200" b="1" i="0" dirty="0" err="1">
                <a:solidFill>
                  <a:srgbClr val="222222"/>
                </a:solidFill>
                <a:effectLst/>
              </a:rPr>
              <a:t>European</a:t>
            </a:r>
            <a:r>
              <a:rPr lang="it-IT" sz="5200" b="1" i="0" dirty="0">
                <a:solidFill>
                  <a:srgbClr val="222222"/>
                </a:solidFill>
                <a:effectLst/>
              </a:rPr>
              <a:t> Association for </a:t>
            </a:r>
            <a:r>
              <a:rPr lang="it-IT" sz="5200" b="1" i="0" dirty="0" err="1">
                <a:solidFill>
                  <a:srgbClr val="222222"/>
                </a:solidFill>
                <a:effectLst/>
              </a:rPr>
              <a:t>Endoscopic</a:t>
            </a:r>
            <a:r>
              <a:rPr lang="it-IT" sz="5200" b="1" i="0" dirty="0">
                <a:solidFill>
                  <a:srgbClr val="222222"/>
                </a:solidFill>
                <a:effectLst/>
              </a:rPr>
              <a:t> Surgery (EAES) on </a:t>
            </a:r>
            <a:r>
              <a:rPr lang="it-IT" sz="5200" b="1" i="0" dirty="0" err="1">
                <a:solidFill>
                  <a:srgbClr val="222222"/>
                </a:solidFill>
                <a:effectLst/>
              </a:rPr>
              <a:t>bariatric</a:t>
            </a:r>
            <a:r>
              <a:rPr lang="it-IT" sz="5200" b="1" i="0" dirty="0">
                <a:solidFill>
                  <a:srgbClr val="222222"/>
                </a:solidFill>
                <a:effectLst/>
              </a:rPr>
              <a:t> surgery: update 2020 </a:t>
            </a:r>
            <a:r>
              <a:rPr lang="it-IT" sz="5200" b="1" i="0" dirty="0" err="1">
                <a:solidFill>
                  <a:srgbClr val="222222"/>
                </a:solidFill>
                <a:effectLst/>
              </a:rPr>
              <a:t>endorsed</a:t>
            </a:r>
            <a:r>
              <a:rPr lang="it-IT" sz="5200" b="1" i="0" dirty="0">
                <a:solidFill>
                  <a:srgbClr val="222222"/>
                </a:solidFill>
                <a:effectLst/>
              </a:rPr>
              <a:t> by IFSO-EC, EASO and ESPCOP</a:t>
            </a:r>
            <a:r>
              <a:rPr lang="it-IT" sz="5200" b="0" i="0" dirty="0">
                <a:solidFill>
                  <a:srgbClr val="222222"/>
                </a:solidFill>
                <a:effectLst/>
              </a:rPr>
              <a:t>. Di Lorenzo N. et al. </a:t>
            </a:r>
            <a:r>
              <a:rPr lang="it-IT" sz="5200" b="0" i="1" dirty="0" err="1">
                <a:solidFill>
                  <a:srgbClr val="222222"/>
                </a:solidFill>
                <a:effectLst/>
              </a:rPr>
              <a:t>Surg</a:t>
            </a:r>
            <a:r>
              <a:rPr lang="it-IT" sz="5200" b="0" i="1" dirty="0">
                <a:solidFill>
                  <a:srgbClr val="222222"/>
                </a:solidFill>
                <a:effectLst/>
              </a:rPr>
              <a:t> </a:t>
            </a:r>
            <a:r>
              <a:rPr lang="it-IT" sz="5200" b="0" i="1" dirty="0" err="1">
                <a:solidFill>
                  <a:srgbClr val="222222"/>
                </a:solidFill>
                <a:effectLst/>
              </a:rPr>
              <a:t>Endosc</a:t>
            </a:r>
            <a:r>
              <a:rPr lang="it-IT" sz="5200" b="0" i="1" dirty="0">
                <a:solidFill>
                  <a:srgbClr val="222222"/>
                </a:solidFill>
                <a:effectLst/>
              </a:rPr>
              <a:t> 2020;  34:2332–2358</a:t>
            </a:r>
          </a:p>
          <a:p>
            <a:pPr algn="just"/>
            <a:r>
              <a:rPr lang="it-IT" sz="5200" b="1" i="0" dirty="0">
                <a:solidFill>
                  <a:srgbClr val="212121"/>
                </a:solidFill>
                <a:effectLst/>
              </a:rPr>
              <a:t>Association of </a:t>
            </a:r>
            <a:r>
              <a:rPr lang="it-IT" sz="5200" b="1" i="0" dirty="0" err="1">
                <a:solidFill>
                  <a:srgbClr val="212121"/>
                </a:solidFill>
                <a:effectLst/>
              </a:rPr>
              <a:t>metabolic</a:t>
            </a:r>
            <a:r>
              <a:rPr lang="it-IT" sz="5200" b="1" i="0" dirty="0">
                <a:solidFill>
                  <a:srgbClr val="212121"/>
                </a:solidFill>
                <a:effectLst/>
              </a:rPr>
              <a:t>–</a:t>
            </a:r>
            <a:r>
              <a:rPr lang="it-IT" sz="5200" b="1" i="0" dirty="0" err="1">
                <a:solidFill>
                  <a:srgbClr val="212121"/>
                </a:solidFill>
                <a:effectLst/>
              </a:rPr>
              <a:t>bariatric</a:t>
            </a:r>
            <a:r>
              <a:rPr lang="it-IT" sz="5200" b="1" i="0" dirty="0">
                <a:solidFill>
                  <a:srgbClr val="212121"/>
                </a:solidFill>
                <a:effectLst/>
              </a:rPr>
              <a:t> surgery with long-</a:t>
            </a:r>
            <a:r>
              <a:rPr lang="it-IT" sz="5200" b="1" i="0" dirty="0" err="1">
                <a:solidFill>
                  <a:srgbClr val="212121"/>
                </a:solidFill>
                <a:effectLst/>
              </a:rPr>
              <a:t>term</a:t>
            </a:r>
            <a:r>
              <a:rPr lang="it-IT" sz="5200" b="1" i="0" dirty="0">
                <a:solidFill>
                  <a:srgbClr val="212121"/>
                </a:solidFill>
                <a:effectLst/>
              </a:rPr>
              <a:t> survival in </a:t>
            </a:r>
            <a:r>
              <a:rPr lang="it-IT" sz="5200" b="1" i="0" dirty="0" err="1">
                <a:solidFill>
                  <a:srgbClr val="212121"/>
                </a:solidFill>
                <a:effectLst/>
              </a:rPr>
              <a:t>adults</a:t>
            </a:r>
            <a:r>
              <a:rPr lang="it-IT" sz="5200" b="1" i="0" dirty="0">
                <a:solidFill>
                  <a:srgbClr val="212121"/>
                </a:solidFill>
                <a:effectLst/>
              </a:rPr>
              <a:t> with and </a:t>
            </a:r>
            <a:r>
              <a:rPr lang="it-IT" sz="5200" b="1" i="0" dirty="0" err="1">
                <a:solidFill>
                  <a:srgbClr val="212121"/>
                </a:solidFill>
                <a:effectLst/>
              </a:rPr>
              <a:t>without</a:t>
            </a:r>
            <a:r>
              <a:rPr lang="it-IT" sz="5200" b="1" i="0" dirty="0">
                <a:solidFill>
                  <a:srgbClr val="212121"/>
                </a:solidFill>
                <a:effectLst/>
              </a:rPr>
              <a:t> </a:t>
            </a:r>
            <a:r>
              <a:rPr lang="it-IT" sz="5200" b="1" i="0" dirty="0" err="1">
                <a:solidFill>
                  <a:srgbClr val="212121"/>
                </a:solidFill>
                <a:effectLst/>
              </a:rPr>
              <a:t>diabetes</a:t>
            </a:r>
            <a:r>
              <a:rPr lang="it-IT" sz="5200" b="1" i="0" dirty="0">
                <a:solidFill>
                  <a:srgbClr val="212121"/>
                </a:solidFill>
                <a:effectLst/>
              </a:rPr>
              <a:t>: a one-stage meta-</a:t>
            </a:r>
            <a:r>
              <a:rPr lang="it-IT" sz="5200" b="1" i="0" dirty="0" err="1">
                <a:solidFill>
                  <a:srgbClr val="212121"/>
                </a:solidFill>
                <a:effectLst/>
              </a:rPr>
              <a:t>analysis</a:t>
            </a:r>
            <a:r>
              <a:rPr lang="it-IT" sz="5200" b="1" i="0" dirty="0">
                <a:solidFill>
                  <a:srgbClr val="212121"/>
                </a:solidFill>
                <a:effectLst/>
              </a:rPr>
              <a:t> of </a:t>
            </a:r>
            <a:r>
              <a:rPr lang="it-IT" sz="5200" b="1" i="0" dirty="0" err="1">
                <a:solidFill>
                  <a:srgbClr val="212121"/>
                </a:solidFill>
                <a:effectLst/>
              </a:rPr>
              <a:t>matched</a:t>
            </a:r>
            <a:r>
              <a:rPr lang="it-IT" sz="5200" b="1" i="0" dirty="0">
                <a:solidFill>
                  <a:srgbClr val="212121"/>
                </a:solidFill>
                <a:effectLst/>
              </a:rPr>
              <a:t> </a:t>
            </a:r>
            <a:r>
              <a:rPr lang="it-IT" sz="5200" b="1" i="0" dirty="0" err="1">
                <a:solidFill>
                  <a:srgbClr val="212121"/>
                </a:solidFill>
                <a:effectLst/>
              </a:rPr>
              <a:t>cohort</a:t>
            </a:r>
            <a:r>
              <a:rPr lang="it-IT" sz="5200" b="1" i="0" dirty="0">
                <a:solidFill>
                  <a:srgbClr val="212121"/>
                </a:solidFill>
                <a:effectLst/>
              </a:rPr>
              <a:t> and </a:t>
            </a:r>
            <a:r>
              <a:rPr lang="it-IT" sz="5200" b="1" i="0" dirty="0" err="1">
                <a:solidFill>
                  <a:srgbClr val="212121"/>
                </a:solidFill>
                <a:effectLst/>
              </a:rPr>
              <a:t>prospective</a:t>
            </a:r>
            <a:r>
              <a:rPr lang="it-IT" sz="5200" b="1" i="0" dirty="0">
                <a:solidFill>
                  <a:srgbClr val="212121"/>
                </a:solidFill>
                <a:effectLst/>
              </a:rPr>
              <a:t> </a:t>
            </a:r>
            <a:r>
              <a:rPr lang="it-IT" sz="5200" b="1" i="0" dirty="0" err="1">
                <a:solidFill>
                  <a:srgbClr val="212121"/>
                </a:solidFill>
                <a:effectLst/>
              </a:rPr>
              <a:t>controlled</a:t>
            </a:r>
            <a:r>
              <a:rPr lang="it-IT" sz="5200" b="1" i="0" dirty="0">
                <a:solidFill>
                  <a:srgbClr val="212121"/>
                </a:solidFill>
                <a:effectLst/>
              </a:rPr>
              <a:t> studies with 174772 </a:t>
            </a:r>
            <a:r>
              <a:rPr lang="it-IT" sz="5200" b="1" i="0" dirty="0" err="1">
                <a:solidFill>
                  <a:srgbClr val="212121"/>
                </a:solidFill>
                <a:effectLst/>
              </a:rPr>
              <a:t>participants</a:t>
            </a:r>
            <a:r>
              <a:rPr lang="it-IT" sz="5200" i="0" dirty="0">
                <a:solidFill>
                  <a:srgbClr val="212121"/>
                </a:solidFill>
                <a:effectLst/>
              </a:rPr>
              <a:t>.  </a:t>
            </a:r>
            <a:r>
              <a:rPr lang="it-IT" sz="5200" i="0" dirty="0" err="1">
                <a:solidFill>
                  <a:srgbClr val="212121"/>
                </a:solidFill>
                <a:effectLst/>
              </a:rPr>
              <a:t>Syn</a:t>
            </a:r>
            <a:r>
              <a:rPr lang="it-IT" sz="5200" i="0" dirty="0">
                <a:solidFill>
                  <a:srgbClr val="212121"/>
                </a:solidFill>
                <a:effectLst/>
              </a:rPr>
              <a:t> Nl et al. </a:t>
            </a:r>
            <a:r>
              <a:rPr lang="it-IT" sz="5200" i="1" dirty="0">
                <a:solidFill>
                  <a:srgbClr val="212121"/>
                </a:solidFill>
                <a:effectLst/>
              </a:rPr>
              <a:t>The Lancet 2021;397(10287):1830–41</a:t>
            </a:r>
          </a:p>
          <a:p>
            <a:pPr algn="just"/>
            <a:r>
              <a:rPr lang="en-US" sz="5200" b="1" i="0" dirty="0">
                <a:solidFill>
                  <a:srgbClr val="212121"/>
                </a:solidFill>
                <a:effectLst/>
              </a:rPr>
              <a:t>Positive Program Evaluation and Health Maintenance among Post-Metabolic and Bariatric Surgery Patients Following a 6-Week Pilot Program</a:t>
            </a:r>
            <a:r>
              <a:rPr lang="en-US" sz="5200" b="1" dirty="0">
                <a:solidFill>
                  <a:srgbClr val="212121"/>
                </a:solidFill>
              </a:rPr>
              <a:t>. </a:t>
            </a:r>
            <a:r>
              <a:rPr lang="en-US" sz="5200" i="1" dirty="0">
                <a:solidFill>
                  <a:srgbClr val="212121"/>
                </a:solidFill>
              </a:rPr>
              <a:t>Sidney </a:t>
            </a:r>
            <a:r>
              <a:rPr lang="en-US" sz="5200" i="1" dirty="0" err="1">
                <a:solidFill>
                  <a:srgbClr val="212121"/>
                </a:solidFill>
              </a:rPr>
              <a:t>Mclntosh</a:t>
            </a:r>
            <a:r>
              <a:rPr lang="en-US" sz="5200" b="0" i="1" baseline="30000" dirty="0">
                <a:solidFill>
                  <a:schemeClr val="tx1"/>
                </a:solidFill>
                <a:effectLst/>
              </a:rPr>
              <a:t> </a:t>
            </a:r>
            <a:r>
              <a:rPr lang="en-US" sz="5200" b="0" i="1" dirty="0">
                <a:effectLst/>
              </a:rPr>
              <a:t> et al. </a:t>
            </a:r>
            <a:r>
              <a:rPr lang="en-US" sz="5200" i="1" dirty="0"/>
              <a:t>Obese Surg 2024,</a:t>
            </a:r>
            <a:r>
              <a:rPr lang="it-IT" sz="5200" b="0" i="1" dirty="0">
                <a:solidFill>
                  <a:srgbClr val="5B616B"/>
                </a:solidFill>
                <a:effectLst/>
              </a:rPr>
              <a:t>Feb;34(2):524-533</a:t>
            </a:r>
          </a:p>
          <a:p>
            <a:pPr marL="0" indent="0" algn="just">
              <a:buNone/>
            </a:pPr>
            <a:endParaRPr lang="it-IT" sz="5200" b="0" i="1" dirty="0">
              <a:solidFill>
                <a:srgbClr val="5B616B"/>
              </a:solidFill>
              <a:effectLst/>
            </a:endParaRPr>
          </a:p>
          <a:p>
            <a:pPr marL="0" indent="0" algn="just">
              <a:buNone/>
            </a:pPr>
            <a:endParaRPr lang="it-IT" sz="5600" i="1" dirty="0">
              <a:solidFill>
                <a:srgbClr val="212121"/>
              </a:solidFill>
              <a:effectLst/>
              <a:latin typeface="Century Gothic" panose="020B0502020202020204" pitchFamily="34" charset="0"/>
            </a:endParaRPr>
          </a:p>
          <a:p>
            <a:pPr algn="just">
              <a:buNone/>
            </a:pPr>
            <a:endParaRPr lang="it-IT" sz="4800" i="1" dirty="0">
              <a:latin typeface="Century Gothic" panose="020B0502020202020204" pitchFamily="34" charset="0"/>
            </a:endParaRPr>
          </a:p>
          <a:p>
            <a:pPr algn="just">
              <a:buNone/>
            </a:pPr>
            <a:endParaRPr lang="it-IT" sz="4800" i="1" dirty="0">
              <a:solidFill>
                <a:srgbClr val="212121"/>
              </a:solidFill>
              <a:effectLst/>
              <a:latin typeface="Century Gothic" panose="020B0502020202020204" pitchFamily="34" charset="0"/>
            </a:endParaRPr>
          </a:p>
          <a:p>
            <a:pPr algn="just">
              <a:buNone/>
            </a:pPr>
            <a:endParaRPr lang="it-IT" b="0" i="1" dirty="0">
              <a:solidFill>
                <a:srgbClr val="222222"/>
              </a:solidFill>
              <a:effectLst/>
              <a:latin typeface="Century Gothic" panose="020B0502020202020204" pitchFamily="34" charset="0"/>
            </a:endParaRPr>
          </a:p>
          <a:p>
            <a:pPr algn="just">
              <a:buNone/>
            </a:pPr>
            <a:r>
              <a:rPr lang="it-IT" sz="1600" i="1" dirty="0">
                <a:latin typeface="Century Gothic" panose="020B0502020202020204" pitchFamily="34" charset="0"/>
              </a:rPr>
              <a:t> </a:t>
            </a:r>
          </a:p>
          <a:p>
            <a:pPr algn="just">
              <a:buNone/>
            </a:pPr>
            <a:endParaRPr lang="it-IT" sz="1600" b="0" i="1" dirty="0">
              <a:solidFill>
                <a:srgbClr val="222222"/>
              </a:solidFill>
              <a:effectLst/>
              <a:latin typeface="+mj-lt"/>
            </a:endParaRPr>
          </a:p>
          <a:p>
            <a:pPr marL="0" indent="0" algn="just">
              <a:buNone/>
            </a:pPr>
            <a:endParaRPr lang="en-US" sz="1600" i="1" dirty="0">
              <a:latin typeface="+mj-lt"/>
            </a:endParaRPr>
          </a:p>
          <a:p>
            <a:pPr marL="0" indent="0" algn="just">
              <a:buNone/>
            </a:pPr>
            <a:endParaRPr lang="it-IT" dirty="0">
              <a:latin typeface="+mj-lt"/>
            </a:endParaRPr>
          </a:p>
          <a:p>
            <a:pPr marL="0" indent="0" algn="just">
              <a:buNone/>
            </a:pPr>
            <a:endParaRPr lang="it-IT" i="0" dirty="0">
              <a:solidFill>
                <a:srgbClr val="212121"/>
              </a:solidFill>
              <a:effectLst/>
              <a:latin typeface="+mj-lt"/>
            </a:endParaRPr>
          </a:p>
          <a:p>
            <a:pPr algn="just">
              <a:buNone/>
            </a:pPr>
            <a:endParaRPr lang="it-IT" sz="2400" i="0" dirty="0">
              <a:solidFill>
                <a:srgbClr val="212121"/>
              </a:solidFill>
              <a:effectLst/>
              <a:latin typeface="+mj-lt"/>
            </a:endParaRPr>
          </a:p>
          <a:p>
            <a:endParaRPr lang="it-IT" dirty="0"/>
          </a:p>
        </p:txBody>
      </p:sp>
    </p:spTree>
    <p:extLst>
      <p:ext uri="{BB962C8B-B14F-4D97-AF65-F5344CB8AC3E}">
        <p14:creationId xmlns:p14="http://schemas.microsoft.com/office/powerpoint/2010/main" xmlns="" val="2818571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b="1" dirty="0"/>
              <a:t>Follow up e prevenzione del drop out</a:t>
            </a:r>
            <a:endParaRPr lang="it-IT" sz="4000" dirty="0"/>
          </a:p>
        </p:txBody>
      </p:sp>
      <p:sp>
        <p:nvSpPr>
          <p:cNvPr id="3" name="Segnaposto contenuto 2"/>
          <p:cNvSpPr>
            <a:spLocks noGrp="1"/>
          </p:cNvSpPr>
          <p:nvPr>
            <p:ph idx="1"/>
          </p:nvPr>
        </p:nvSpPr>
        <p:spPr/>
        <p:txBody>
          <a:bodyPr>
            <a:normAutofit fontScale="25000" lnSpcReduction="20000"/>
          </a:bodyPr>
          <a:lstStyle/>
          <a:p>
            <a:pPr algn="ctr">
              <a:buNone/>
            </a:pPr>
            <a:r>
              <a:rPr lang="it-IT" sz="8000" b="1" dirty="0">
                <a:solidFill>
                  <a:schemeClr val="accent1"/>
                </a:solidFill>
                <a:latin typeface="Century Gothic" panose="020B0502020202020204" pitchFamily="34" charset="0"/>
              </a:rPr>
              <a:t>Chirurgia Bariatrica: indicazioni</a:t>
            </a:r>
          </a:p>
          <a:p>
            <a:pPr algn="ctr">
              <a:buNone/>
            </a:pPr>
            <a:endParaRPr lang="it-IT" sz="3100" b="1" dirty="0">
              <a:latin typeface="Century Gothic" panose="020B0502020202020204" pitchFamily="34" charset="0"/>
            </a:endParaRPr>
          </a:p>
          <a:p>
            <a:r>
              <a:rPr lang="it-IT" sz="6800" b="1" dirty="0">
                <a:latin typeface="Century Gothic" panose="020B0502020202020204" pitchFamily="34" charset="0"/>
              </a:rPr>
              <a:t>Precedenti  fallimenti del trattamento dietetico</a:t>
            </a:r>
          </a:p>
          <a:p>
            <a:r>
              <a:rPr lang="it-IT" sz="6800" b="1" dirty="0">
                <a:latin typeface="Century Gothic" panose="020B0502020202020204" pitchFamily="34" charset="0"/>
              </a:rPr>
              <a:t>BMI </a:t>
            </a:r>
          </a:p>
          <a:p>
            <a:pPr marL="0" indent="0">
              <a:buNone/>
            </a:pPr>
            <a:r>
              <a:rPr lang="it-IT" sz="6800" b="1" dirty="0">
                <a:latin typeface="Century Gothic" panose="020B0502020202020204" pitchFamily="34" charset="0"/>
              </a:rPr>
              <a:t>	&gt;40 kg/m2</a:t>
            </a:r>
          </a:p>
          <a:p>
            <a:pPr marL="0" indent="0">
              <a:buNone/>
            </a:pPr>
            <a:r>
              <a:rPr lang="it-IT" sz="6800" b="1" dirty="0">
                <a:latin typeface="Century Gothic" panose="020B0502020202020204" pitchFamily="34" charset="0"/>
              </a:rPr>
              <a:t>	&gt;35 Kg/m2 </a:t>
            </a:r>
            <a:r>
              <a:rPr lang="it-IT" sz="6800" b="1" u="sng" dirty="0">
                <a:latin typeface="Century Gothic" panose="020B0502020202020204" pitchFamily="34" charset="0"/>
              </a:rPr>
              <a:t>con comorbilità</a:t>
            </a:r>
          </a:p>
          <a:p>
            <a:pPr marL="0" indent="0">
              <a:buNone/>
            </a:pPr>
            <a:r>
              <a:rPr lang="it-IT" sz="6800" b="1" dirty="0">
                <a:latin typeface="Century Gothic" panose="020B0502020202020204" pitchFamily="34" charset="0"/>
              </a:rPr>
              <a:t>	30-34.9 kg/m2 nel </a:t>
            </a:r>
            <a:r>
              <a:rPr lang="it-IT" sz="6800" b="1" u="sng" dirty="0">
                <a:latin typeface="Century Gothic" panose="020B0502020202020204" pitchFamily="34" charset="0"/>
              </a:rPr>
              <a:t>diabete tipo II non responsivo alla </a:t>
            </a:r>
            <a:r>
              <a:rPr lang="it-IT" sz="6800" b="1" dirty="0">
                <a:latin typeface="Century Gothic" panose="020B0502020202020204" pitchFamily="34" charset="0"/>
              </a:rPr>
              <a:t>											</a:t>
            </a:r>
            <a:r>
              <a:rPr lang="it-IT" sz="6800" b="1" u="sng" dirty="0">
                <a:latin typeface="Century Gothic" panose="020B0502020202020204" pitchFamily="34" charset="0"/>
              </a:rPr>
              <a:t>terapia medica</a:t>
            </a:r>
          </a:p>
          <a:p>
            <a:r>
              <a:rPr lang="it-IT" sz="6800" b="1" dirty="0">
                <a:latin typeface="Century Gothic" panose="020B0502020202020204" pitchFamily="34" charset="0"/>
              </a:rPr>
              <a:t>ETA (compresa tra i 18 anni e i 65 anni)</a:t>
            </a:r>
          </a:p>
          <a:p>
            <a:r>
              <a:rPr lang="it-IT" sz="6800" b="1" dirty="0">
                <a:latin typeface="Century Gothic" panose="020B0502020202020204" pitchFamily="34" charset="0"/>
              </a:rPr>
              <a:t>IMPORTANTI COMORBILITA</a:t>
            </a:r>
            <a:r>
              <a:rPr lang="it-IT" sz="6400" dirty="0">
                <a:latin typeface="Century Gothic" panose="020B0502020202020204" pitchFamily="34" charset="0"/>
              </a:rPr>
              <a:t>’</a:t>
            </a:r>
          </a:p>
          <a:p>
            <a:pPr marL="0" indent="0">
              <a:buNone/>
            </a:pPr>
            <a:endParaRPr lang="it-IT" sz="6400" dirty="0">
              <a:latin typeface="Century Gothic" panose="020B0502020202020204" pitchFamily="34" charset="0"/>
            </a:endParaRPr>
          </a:p>
          <a:p>
            <a:pPr marL="0" indent="0">
              <a:buNone/>
            </a:pPr>
            <a:endParaRPr lang="it-IT" sz="3800" dirty="0">
              <a:latin typeface="Century Gothic" panose="020B0502020202020204" pitchFamily="34" charset="0"/>
            </a:endParaRPr>
          </a:p>
          <a:p>
            <a:pPr marL="0" indent="0">
              <a:buNone/>
            </a:pPr>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p:cNvSpPr>
            <a:spLocks noGrp="1"/>
          </p:cNvSpPr>
          <p:nvPr>
            <p:ph idx="1"/>
          </p:nvPr>
        </p:nvSpPr>
        <p:spPr>
          <a:xfrm>
            <a:off x="1945201" y="2132856"/>
            <a:ext cx="6591985" cy="3777622"/>
          </a:xfrm>
        </p:spPr>
        <p:txBody>
          <a:bodyPr>
            <a:normAutofit fontScale="25000" lnSpcReduction="20000"/>
          </a:bodyPr>
          <a:lstStyle/>
          <a:p>
            <a:pPr algn="ctr">
              <a:buNone/>
            </a:pPr>
            <a:r>
              <a:rPr lang="it-IT" sz="8000" b="1" dirty="0">
                <a:solidFill>
                  <a:schemeClr val="accent1"/>
                </a:solidFill>
                <a:latin typeface="+mj-lt"/>
              </a:rPr>
              <a:t>Chirurgia Bariatrica: indicazioni</a:t>
            </a:r>
            <a:endParaRPr lang="it-IT" sz="8000" b="1" dirty="0">
              <a:latin typeface="+mj-lt"/>
            </a:endParaRPr>
          </a:p>
          <a:p>
            <a:pPr>
              <a:buNone/>
            </a:pPr>
            <a:r>
              <a:rPr lang="it-IT" sz="7200" b="1" dirty="0">
                <a:latin typeface="+mj-lt"/>
              </a:rPr>
              <a:t>Oltre al BMI si deve tenere presente : </a:t>
            </a:r>
          </a:p>
          <a:p>
            <a:pPr algn="just"/>
            <a:r>
              <a:rPr lang="it-IT" sz="7200" b="1" dirty="0">
                <a:latin typeface="+mj-lt"/>
              </a:rPr>
              <a:t>La distribuzione e ripartizione dell’accumulo lipidico sotto forma di grasso somatico o viscerale, importante nel determinare la sindrome metabolica</a:t>
            </a:r>
          </a:p>
          <a:p>
            <a:pPr algn="just"/>
            <a:r>
              <a:rPr lang="it-IT" sz="7200" b="1" dirty="0">
                <a:latin typeface="+mj-lt"/>
              </a:rPr>
              <a:t>La diversa distribuzione del grasso in relazione all’età, sesso e razza</a:t>
            </a:r>
          </a:p>
          <a:p>
            <a:pPr algn="just"/>
            <a:r>
              <a:rPr lang="it-IT" sz="7200" b="1" dirty="0">
                <a:latin typeface="+mj-lt"/>
              </a:rPr>
              <a:t>La presenza di fattori genetici</a:t>
            </a:r>
          </a:p>
          <a:p>
            <a:pPr marL="0" indent="0" algn="just">
              <a:buNone/>
            </a:pPr>
            <a:endParaRPr lang="it-IT" sz="7200" b="1" dirty="0">
              <a:latin typeface="+mj-lt"/>
            </a:endParaRPr>
          </a:p>
          <a:p>
            <a:pPr marL="0" indent="0" algn="just">
              <a:buNone/>
            </a:pPr>
            <a:r>
              <a:rPr lang="it-IT" sz="6000" b="1" dirty="0">
                <a:latin typeface="Century Gothic" panose="020B0502020202020204" pitchFamily="34" charset="0"/>
              </a:rPr>
              <a:t>Bibliografia</a:t>
            </a:r>
          </a:p>
          <a:p>
            <a:pPr algn="just"/>
            <a:r>
              <a:rPr lang="it-IT" sz="6000" b="1" dirty="0">
                <a:latin typeface="Century Gothic" panose="020B0502020202020204" pitchFamily="34" charset="0"/>
              </a:rPr>
              <a:t>Beyond the BMI : The </a:t>
            </a:r>
            <a:r>
              <a:rPr lang="it-IT" sz="6000" b="1" dirty="0" err="1">
                <a:latin typeface="Century Gothic" panose="020B0502020202020204" pitchFamily="34" charset="0"/>
              </a:rPr>
              <a:t>search</a:t>
            </a:r>
            <a:r>
              <a:rPr lang="it-IT" sz="6000" b="1" dirty="0">
                <a:latin typeface="Century Gothic" panose="020B0502020202020204" pitchFamily="34" charset="0"/>
              </a:rPr>
              <a:t> for </a:t>
            </a:r>
            <a:r>
              <a:rPr lang="it-IT" sz="6000" b="1" dirty="0" err="1">
                <a:latin typeface="Century Gothic" panose="020B0502020202020204" pitchFamily="34" charset="0"/>
              </a:rPr>
              <a:t>better</a:t>
            </a:r>
            <a:r>
              <a:rPr lang="it-IT" sz="6000" b="1" dirty="0">
                <a:latin typeface="Century Gothic" panose="020B0502020202020204" pitchFamily="34" charset="0"/>
              </a:rPr>
              <a:t> </a:t>
            </a:r>
            <a:r>
              <a:rPr lang="it-IT" sz="6000" b="1" dirty="0" err="1">
                <a:latin typeface="Century Gothic" panose="020B0502020202020204" pitchFamily="34" charset="0"/>
              </a:rPr>
              <a:t>guidelines</a:t>
            </a:r>
            <a:r>
              <a:rPr lang="it-IT" sz="6000" b="1" dirty="0">
                <a:latin typeface="Century Gothic" panose="020B0502020202020204" pitchFamily="34" charset="0"/>
              </a:rPr>
              <a:t> for </a:t>
            </a:r>
            <a:r>
              <a:rPr lang="it-IT" sz="6000" b="1" dirty="0" err="1">
                <a:latin typeface="Century Gothic" panose="020B0502020202020204" pitchFamily="34" charset="0"/>
              </a:rPr>
              <a:t>bariatric</a:t>
            </a:r>
            <a:r>
              <a:rPr lang="it-IT" sz="6000" b="1" dirty="0">
                <a:latin typeface="Century Gothic" panose="020B0502020202020204" pitchFamily="34" charset="0"/>
              </a:rPr>
              <a:t> surgery. </a:t>
            </a:r>
            <a:r>
              <a:rPr lang="it-IT" sz="6000" i="1" dirty="0" err="1">
                <a:latin typeface="Century Gothic" panose="020B0502020202020204" pitchFamily="34" charset="0"/>
              </a:rPr>
              <a:t>Porries</a:t>
            </a:r>
            <a:r>
              <a:rPr lang="it-IT" sz="6000" i="1" dirty="0">
                <a:latin typeface="Century Gothic" panose="020B0502020202020204" pitchFamily="34" charset="0"/>
              </a:rPr>
              <a:t> WJ et al.  </a:t>
            </a:r>
            <a:r>
              <a:rPr lang="it-IT" sz="6000" i="1" dirty="0" err="1">
                <a:latin typeface="Century Gothic" panose="020B0502020202020204" pitchFamily="34" charset="0"/>
              </a:rPr>
              <a:t>Obesity</a:t>
            </a:r>
            <a:r>
              <a:rPr lang="it-IT" sz="6000" i="1" dirty="0">
                <a:latin typeface="Century Gothic" panose="020B0502020202020204" pitchFamily="34" charset="0"/>
              </a:rPr>
              <a:t> 2010, 18:865-71</a:t>
            </a:r>
          </a:p>
          <a:p>
            <a:pPr algn="just"/>
            <a:endParaRPr lang="it-IT" sz="7200" b="1" dirty="0">
              <a:latin typeface="+mj-lt"/>
            </a:endParaRPr>
          </a:p>
          <a:p>
            <a:pPr marL="0" indent="0">
              <a:buNone/>
            </a:pPr>
            <a:endParaRPr lang="it-IT" sz="4800" b="1" dirty="0"/>
          </a:p>
          <a:p>
            <a:pPr marL="0" indent="0">
              <a:buNone/>
            </a:pPr>
            <a:endParaRPr lang="it-IT" sz="5600" b="1" dirty="0">
              <a:latin typeface="Century Gothic" panose="020B0502020202020204" pitchFamily="34" charset="0"/>
            </a:endParaRPr>
          </a:p>
          <a:p>
            <a:pPr marL="0" indent="0" algn="just">
              <a:buNone/>
            </a:pPr>
            <a:endParaRPr lang="it-IT" sz="5600" i="1" u="sng" dirty="0">
              <a:latin typeface="Century Gothic" panose="020B0502020202020204" pitchFamily="34" charset="0"/>
            </a:endParaRPr>
          </a:p>
          <a:p>
            <a:pPr marL="0" indent="0" algn="just">
              <a:buNone/>
            </a:pPr>
            <a:endParaRPr lang="it-IT" sz="2100" dirty="0">
              <a:latin typeface="+mj-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BDB11EE-76C5-2ACB-2331-8D45AE0A0B05}"/>
              </a:ext>
            </a:extLst>
          </p:cNvPr>
          <p:cNvSpPr>
            <a:spLocks noGrp="1"/>
          </p:cNvSpPr>
          <p:nvPr>
            <p:ph type="title"/>
          </p:nvPr>
        </p:nvSpPr>
        <p:spPr/>
        <p:txBody>
          <a:bodyPr/>
          <a:lstStyle/>
          <a:p>
            <a:pPr algn="ctr"/>
            <a:r>
              <a:rPr lang="it-IT" sz="3600" b="1" dirty="0">
                <a:solidFill>
                  <a:schemeClr val="accent1"/>
                </a:solidFill>
              </a:rPr>
              <a:t>Follow up e prevenzione del drop out</a:t>
            </a:r>
            <a:endParaRPr lang="it-IT" dirty="0">
              <a:solidFill>
                <a:schemeClr val="accent1"/>
              </a:solidFill>
            </a:endParaRPr>
          </a:p>
        </p:txBody>
      </p:sp>
      <p:sp>
        <p:nvSpPr>
          <p:cNvPr id="3" name="Segnaposto contenuto 2">
            <a:extLst>
              <a:ext uri="{FF2B5EF4-FFF2-40B4-BE49-F238E27FC236}">
                <a16:creationId xmlns:a16="http://schemas.microsoft.com/office/drawing/2014/main" xmlns="" id="{E17D9497-24F7-2BA3-B947-C7EA7E79A221}"/>
              </a:ext>
            </a:extLst>
          </p:cNvPr>
          <p:cNvSpPr>
            <a:spLocks noGrp="1"/>
          </p:cNvSpPr>
          <p:nvPr>
            <p:ph idx="1"/>
          </p:nvPr>
        </p:nvSpPr>
        <p:spPr>
          <a:xfrm>
            <a:off x="1835696" y="2204864"/>
            <a:ext cx="6591985" cy="3777622"/>
          </a:xfrm>
        </p:spPr>
        <p:txBody>
          <a:bodyPr>
            <a:noAutofit/>
          </a:bodyPr>
          <a:lstStyle/>
          <a:p>
            <a:pPr marL="0" indent="0" algn="ctr">
              <a:buNone/>
            </a:pPr>
            <a:r>
              <a:rPr lang="it-IT" sz="2000" b="1" dirty="0">
                <a:solidFill>
                  <a:schemeClr val="accent1"/>
                </a:solidFill>
                <a:latin typeface="+mj-lt"/>
              </a:rPr>
              <a:t>Chirurgia Bariatrica: Controindicazioni </a:t>
            </a:r>
          </a:p>
          <a:p>
            <a:pPr algn="just"/>
            <a:r>
              <a:rPr lang="it-IT" sz="1500" b="1" i="0" dirty="0">
                <a:solidFill>
                  <a:srgbClr val="222222"/>
                </a:solidFill>
                <a:effectLst/>
                <a:latin typeface="+mj-lt"/>
              </a:rPr>
              <a:t>rischio chirurgico molto alto (ASA di classe IV)</a:t>
            </a:r>
          </a:p>
          <a:p>
            <a:pPr algn="just"/>
            <a:r>
              <a:rPr lang="it-IT" sz="1500" b="1" dirty="0">
                <a:solidFill>
                  <a:srgbClr val="222222"/>
                </a:solidFill>
                <a:latin typeface="+mj-lt"/>
              </a:rPr>
              <a:t>i</a:t>
            </a:r>
            <a:r>
              <a:rPr lang="it-IT" sz="1500" b="1" i="0" dirty="0">
                <a:solidFill>
                  <a:srgbClr val="222222"/>
                </a:solidFill>
                <a:effectLst/>
                <a:latin typeface="+mj-lt"/>
              </a:rPr>
              <a:t>nstabilità psicologica o disordini psichiatrici</a:t>
            </a:r>
          </a:p>
          <a:p>
            <a:pPr algn="just"/>
            <a:r>
              <a:rPr lang="it-IT" sz="1500" b="1" i="0" dirty="0">
                <a:solidFill>
                  <a:srgbClr val="222222"/>
                </a:solidFill>
                <a:effectLst/>
                <a:latin typeface="+mj-lt"/>
              </a:rPr>
              <a:t>scarsa comprensione di rischi, benefici e dei risultati attesi e dei cambiamenti nello stile di </a:t>
            </a:r>
            <a:r>
              <a:rPr lang="it-IT" sz="1500" b="1" i="0" dirty="0" smtClean="0">
                <a:solidFill>
                  <a:srgbClr val="222222"/>
                </a:solidFill>
                <a:effectLst/>
                <a:latin typeface="+mj-lt"/>
              </a:rPr>
              <a:t>vita</a:t>
            </a:r>
            <a:endParaRPr lang="it-IT" sz="1500" b="1" i="0" dirty="0">
              <a:solidFill>
                <a:srgbClr val="222222"/>
              </a:solidFill>
              <a:effectLst/>
              <a:latin typeface="+mj-lt"/>
            </a:endParaRPr>
          </a:p>
          <a:p>
            <a:pPr algn="just"/>
            <a:r>
              <a:rPr lang="it-IT" sz="1500" b="1" i="0" dirty="0">
                <a:solidFill>
                  <a:srgbClr val="222222"/>
                </a:solidFill>
                <a:effectLst/>
                <a:latin typeface="+mj-lt"/>
              </a:rPr>
              <a:t>dipendenze note e attive da alcol o sostanze d’abuso</a:t>
            </a:r>
          </a:p>
          <a:p>
            <a:pPr algn="just"/>
            <a:r>
              <a:rPr lang="it-IT" sz="1500" b="1" i="0" dirty="0">
                <a:solidFill>
                  <a:srgbClr val="222222"/>
                </a:solidFill>
                <a:effectLst/>
                <a:latin typeface="+mj-lt"/>
              </a:rPr>
              <a:t>disturbo del comportamento alimentare, in particolare la bulimia, non ben controllato</a:t>
            </a:r>
          </a:p>
          <a:p>
            <a:pPr algn="just"/>
            <a:r>
              <a:rPr lang="it-IT" sz="1500" b="1" i="0" dirty="0">
                <a:solidFill>
                  <a:srgbClr val="222222"/>
                </a:solidFill>
                <a:effectLst/>
                <a:latin typeface="+mj-lt"/>
              </a:rPr>
              <a:t>presenza di patologie endocrine reversibili o di altri disordini che possano aver determinato lo sviluppo dell’obesità</a:t>
            </a:r>
          </a:p>
          <a:p>
            <a:pPr algn="just"/>
            <a:r>
              <a:rPr lang="it-IT" sz="1500" b="1" i="0" dirty="0">
                <a:solidFill>
                  <a:srgbClr val="222222"/>
                </a:solidFill>
                <a:effectLst/>
                <a:latin typeface="+mj-lt"/>
              </a:rPr>
              <a:t>Paziente inabile di prendersi cura di se stesso e senza un supporto familiare o sociale</a:t>
            </a:r>
          </a:p>
        </p:txBody>
      </p:sp>
    </p:spTree>
    <p:extLst>
      <p:ext uri="{BB962C8B-B14F-4D97-AF65-F5344CB8AC3E}">
        <p14:creationId xmlns:p14="http://schemas.microsoft.com/office/powerpoint/2010/main" xmlns="" val="31149249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B380A78-2521-3217-49FC-90AAEDDED451}"/>
              </a:ext>
            </a:extLst>
          </p:cNvPr>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a:extLst>
              <a:ext uri="{FF2B5EF4-FFF2-40B4-BE49-F238E27FC236}">
                <a16:creationId xmlns:a16="http://schemas.microsoft.com/office/drawing/2014/main" xmlns="" id="{74C14220-6A4A-2941-456A-97D5B6DD1374}"/>
              </a:ext>
            </a:extLst>
          </p:cNvPr>
          <p:cNvSpPr>
            <a:spLocks noGrp="1"/>
          </p:cNvSpPr>
          <p:nvPr>
            <p:ph idx="1"/>
          </p:nvPr>
        </p:nvSpPr>
        <p:spPr>
          <a:xfrm>
            <a:off x="1966785" y="1988840"/>
            <a:ext cx="6591985" cy="3777622"/>
          </a:xfrm>
        </p:spPr>
        <p:txBody>
          <a:bodyPr>
            <a:normAutofit fontScale="47500" lnSpcReduction="20000"/>
          </a:bodyPr>
          <a:lstStyle/>
          <a:p>
            <a:pPr marL="0" indent="0" algn="ctr">
              <a:buNone/>
            </a:pPr>
            <a:r>
              <a:rPr lang="it-IT" sz="4600" b="1" dirty="0">
                <a:solidFill>
                  <a:schemeClr val="accent1"/>
                </a:solidFill>
              </a:rPr>
              <a:t>Chirurgia Bariatrica nel Paziente Diabetico</a:t>
            </a:r>
          </a:p>
          <a:p>
            <a:pPr marL="0" indent="0" algn="ctr">
              <a:buNone/>
            </a:pPr>
            <a:endParaRPr lang="it-IT" sz="2600" b="1" dirty="0"/>
          </a:p>
          <a:p>
            <a:pPr algn="ctr"/>
            <a:r>
              <a:rPr lang="it-IT" sz="3600" b="1" dirty="0">
                <a:latin typeface="Century Gothic" panose="020B0502020202020204" pitchFamily="34" charset="0"/>
              </a:rPr>
              <a:t>Nei pazienti diabetici (tipo 2°)</a:t>
            </a:r>
          </a:p>
          <a:p>
            <a:pPr marL="0" indent="0" algn="ctr">
              <a:buNone/>
            </a:pPr>
            <a:r>
              <a:rPr lang="it-IT" sz="3600" b="1" dirty="0">
                <a:latin typeface="Century Gothic" panose="020B0502020202020204" pitchFamily="34" charset="0"/>
              </a:rPr>
              <a:t>(scarsamente  responsivi al trattamento farmacologico)</a:t>
            </a:r>
          </a:p>
          <a:p>
            <a:pPr marL="0" indent="0" algn="ctr">
              <a:buNone/>
            </a:pPr>
            <a:r>
              <a:rPr lang="it-IT" sz="3600" b="1" dirty="0">
                <a:latin typeface="Century Gothic" panose="020B0502020202020204" pitchFamily="34" charset="0"/>
              </a:rPr>
              <a:t>la chirurgia bariatrica </a:t>
            </a:r>
          </a:p>
          <a:p>
            <a:pPr algn="ctr"/>
            <a:r>
              <a:rPr lang="it-IT" sz="3600" b="1" dirty="0">
                <a:latin typeface="Century Gothic" panose="020B0502020202020204" pitchFamily="34" charset="0"/>
              </a:rPr>
              <a:t>può essere la proposta più  efficace </a:t>
            </a:r>
          </a:p>
          <a:p>
            <a:pPr algn="ctr"/>
            <a:r>
              <a:rPr lang="it-IT" sz="3600" b="1" dirty="0">
                <a:latin typeface="Century Gothic" panose="020B0502020202020204" pitchFamily="34" charset="0"/>
              </a:rPr>
              <a:t>per la perdita di peso </a:t>
            </a:r>
          </a:p>
          <a:p>
            <a:pPr marL="0" indent="0" algn="ctr">
              <a:buNone/>
            </a:pPr>
            <a:r>
              <a:rPr lang="it-IT" sz="3600" b="1" dirty="0">
                <a:latin typeface="Century Gothic" panose="020B0502020202020204" pitchFamily="34" charset="0"/>
              </a:rPr>
              <a:t>e</a:t>
            </a:r>
          </a:p>
          <a:p>
            <a:pPr algn="ctr"/>
            <a:r>
              <a:rPr lang="it-IT" sz="3600" b="1" dirty="0">
                <a:latin typeface="Century Gothic" panose="020B0502020202020204" pitchFamily="34" charset="0"/>
              </a:rPr>
              <a:t>per il miglioramento del diabete e</a:t>
            </a:r>
          </a:p>
          <a:p>
            <a:pPr marL="0" indent="0" algn="ctr">
              <a:buNone/>
            </a:pPr>
            <a:r>
              <a:rPr lang="it-IT" sz="3600" b="1" dirty="0">
                <a:latin typeface="Century Gothic" panose="020B0502020202020204" pitchFamily="34" charset="0"/>
              </a:rPr>
              <a:t>delle complicanze associate</a:t>
            </a:r>
          </a:p>
          <a:p>
            <a:pPr marL="0" indent="0" algn="ctr">
              <a:buNone/>
            </a:pPr>
            <a:endParaRPr lang="it-IT" sz="2200" b="1" dirty="0">
              <a:latin typeface="Century Gothic" panose="020B0502020202020204" pitchFamily="34" charset="0"/>
            </a:endParaRPr>
          </a:p>
          <a:p>
            <a:pPr marL="0" indent="0" algn="just">
              <a:buNone/>
            </a:pPr>
            <a:endParaRPr lang="it-IT" dirty="0"/>
          </a:p>
          <a:p>
            <a:pPr marL="0" indent="0" algn="just">
              <a:buNone/>
            </a:pPr>
            <a:endParaRPr lang="it-IT" dirty="0"/>
          </a:p>
        </p:txBody>
      </p:sp>
    </p:spTree>
    <p:extLst>
      <p:ext uri="{BB962C8B-B14F-4D97-AF65-F5344CB8AC3E}">
        <p14:creationId xmlns:p14="http://schemas.microsoft.com/office/powerpoint/2010/main" xmlns="" val="16118047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7064430-ADBB-E110-C189-A0B969A7BBA4}"/>
              </a:ext>
            </a:extLst>
          </p:cNvPr>
          <p:cNvSpPr>
            <a:spLocks noGrp="1"/>
          </p:cNvSpPr>
          <p:nvPr>
            <p:ph type="title"/>
          </p:nvPr>
        </p:nvSpPr>
        <p:spPr/>
        <p:txBody>
          <a:bodyPr/>
          <a:lstStyle/>
          <a:p>
            <a:pPr algn="ctr"/>
            <a:r>
              <a:rPr lang="it-IT" sz="3600" b="1" dirty="0">
                <a:solidFill>
                  <a:schemeClr val="accent1"/>
                </a:solidFill>
              </a:rPr>
              <a:t>Follow up e prevenzione del drop out</a:t>
            </a:r>
            <a:endParaRPr lang="it-IT" dirty="0">
              <a:solidFill>
                <a:schemeClr val="accent1"/>
              </a:solidFill>
            </a:endParaRPr>
          </a:p>
        </p:txBody>
      </p:sp>
      <p:sp>
        <p:nvSpPr>
          <p:cNvPr id="3" name="Segnaposto contenuto 2">
            <a:extLst>
              <a:ext uri="{FF2B5EF4-FFF2-40B4-BE49-F238E27FC236}">
                <a16:creationId xmlns:a16="http://schemas.microsoft.com/office/drawing/2014/main" xmlns="" id="{F339F557-A811-B044-964F-43E122FD7417}"/>
              </a:ext>
            </a:extLst>
          </p:cNvPr>
          <p:cNvSpPr>
            <a:spLocks noGrp="1"/>
          </p:cNvSpPr>
          <p:nvPr>
            <p:ph idx="1"/>
          </p:nvPr>
        </p:nvSpPr>
        <p:spPr/>
        <p:txBody>
          <a:bodyPr>
            <a:normAutofit fontScale="92500" lnSpcReduction="20000"/>
          </a:bodyPr>
          <a:lstStyle/>
          <a:p>
            <a:pPr marL="0" indent="0" algn="just">
              <a:buNone/>
            </a:pPr>
            <a:r>
              <a:rPr lang="it-IT" sz="1700" b="1" dirty="0">
                <a:solidFill>
                  <a:schemeClr val="tx1"/>
                </a:solidFill>
              </a:rPr>
              <a:t>Bibliografia</a:t>
            </a:r>
          </a:p>
          <a:p>
            <a:pPr algn="just"/>
            <a:r>
              <a:rPr lang="it-IT" sz="1500" b="1" dirty="0" err="1"/>
              <a:t>Bariatric</a:t>
            </a:r>
            <a:r>
              <a:rPr lang="it-IT" sz="1500" b="1" dirty="0"/>
              <a:t> surgery versus intensive </a:t>
            </a:r>
            <a:r>
              <a:rPr lang="it-IT" sz="1500" b="1" dirty="0" err="1"/>
              <a:t>medical</a:t>
            </a:r>
            <a:r>
              <a:rPr lang="it-IT" sz="1500" b="1" dirty="0"/>
              <a:t> therapy in obese </a:t>
            </a:r>
            <a:r>
              <a:rPr lang="it-IT" sz="1500" b="1" dirty="0" err="1"/>
              <a:t>patients</a:t>
            </a:r>
            <a:r>
              <a:rPr lang="it-IT" sz="1500" b="1" dirty="0"/>
              <a:t> with </a:t>
            </a:r>
            <a:r>
              <a:rPr lang="it-IT" sz="1500" b="1" dirty="0" err="1"/>
              <a:t>diabetes</a:t>
            </a:r>
            <a:r>
              <a:rPr lang="it-IT" sz="1500" dirty="0"/>
              <a:t>. </a:t>
            </a:r>
            <a:r>
              <a:rPr lang="it-IT" sz="1500" i="1" dirty="0" err="1"/>
              <a:t>Schauer</a:t>
            </a:r>
            <a:r>
              <a:rPr lang="it-IT" sz="1500" i="1" dirty="0"/>
              <a:t> </a:t>
            </a:r>
            <a:r>
              <a:rPr lang="it-IT" sz="1500" dirty="0"/>
              <a:t>RP et al. </a:t>
            </a:r>
            <a:r>
              <a:rPr lang="it-IT" sz="1500" i="1" dirty="0"/>
              <a:t>N </a:t>
            </a:r>
            <a:r>
              <a:rPr lang="it-IT" sz="1500" i="1" dirty="0" err="1"/>
              <a:t>Engl</a:t>
            </a:r>
            <a:r>
              <a:rPr lang="it-IT" sz="1500" i="1" dirty="0"/>
              <a:t> </a:t>
            </a:r>
            <a:r>
              <a:rPr lang="it-IT" sz="1500" i="1" dirty="0" err="1"/>
              <a:t>Med</a:t>
            </a:r>
            <a:r>
              <a:rPr lang="it-IT" sz="1500" i="1" dirty="0"/>
              <a:t> 2012; 366:1567-76.</a:t>
            </a:r>
          </a:p>
          <a:p>
            <a:pPr algn="just"/>
            <a:r>
              <a:rPr lang="it-IT" sz="1500" b="1" i="0" dirty="0" err="1">
                <a:solidFill>
                  <a:srgbClr val="222222"/>
                </a:solidFill>
                <a:effectLst/>
              </a:rPr>
              <a:t>Bariatric</a:t>
            </a:r>
            <a:r>
              <a:rPr lang="it-IT" sz="1500" b="1" i="0" dirty="0">
                <a:solidFill>
                  <a:srgbClr val="222222"/>
                </a:solidFill>
                <a:effectLst/>
              </a:rPr>
              <a:t> surgery versus intensive </a:t>
            </a:r>
            <a:r>
              <a:rPr lang="it-IT" sz="1500" b="1" i="0" dirty="0" err="1">
                <a:solidFill>
                  <a:srgbClr val="222222"/>
                </a:solidFill>
                <a:effectLst/>
              </a:rPr>
              <a:t>medical</a:t>
            </a:r>
            <a:r>
              <a:rPr lang="it-IT" sz="1500" b="1" i="0" dirty="0">
                <a:solidFill>
                  <a:srgbClr val="222222"/>
                </a:solidFill>
                <a:effectLst/>
              </a:rPr>
              <a:t> therapy for </a:t>
            </a:r>
            <a:r>
              <a:rPr lang="it-IT" sz="1500" b="1" i="0" dirty="0" err="1">
                <a:solidFill>
                  <a:srgbClr val="222222"/>
                </a:solidFill>
                <a:effectLst/>
              </a:rPr>
              <a:t>diabetes</a:t>
            </a:r>
            <a:r>
              <a:rPr lang="it-IT" sz="1500" b="1" i="0" dirty="0">
                <a:solidFill>
                  <a:srgbClr val="222222"/>
                </a:solidFill>
                <a:effectLst/>
              </a:rPr>
              <a:t> – 5-year </a:t>
            </a:r>
            <a:r>
              <a:rPr lang="it-IT" sz="1500" b="1" i="0" dirty="0" err="1">
                <a:solidFill>
                  <a:srgbClr val="222222"/>
                </a:solidFill>
                <a:effectLst/>
              </a:rPr>
              <a:t>outcomes</a:t>
            </a:r>
            <a:r>
              <a:rPr lang="it-IT" sz="1500" b="0" i="0" dirty="0">
                <a:solidFill>
                  <a:srgbClr val="222222"/>
                </a:solidFill>
                <a:effectLst/>
              </a:rPr>
              <a:t>. </a:t>
            </a:r>
            <a:r>
              <a:rPr lang="it-IT" sz="1500" i="1" dirty="0" err="1">
                <a:solidFill>
                  <a:srgbClr val="222222"/>
                </a:solidFill>
                <a:effectLst/>
              </a:rPr>
              <a:t>Schauer</a:t>
            </a:r>
            <a:r>
              <a:rPr lang="it-IT" sz="1500" i="1" dirty="0">
                <a:solidFill>
                  <a:srgbClr val="222222"/>
                </a:solidFill>
                <a:effectLst/>
              </a:rPr>
              <a:t> PR, </a:t>
            </a:r>
            <a:r>
              <a:rPr lang="it-IT" sz="1500" i="1" dirty="0" err="1">
                <a:solidFill>
                  <a:srgbClr val="222222"/>
                </a:solidFill>
                <a:effectLst/>
              </a:rPr>
              <a:t>Bhatt</a:t>
            </a:r>
            <a:r>
              <a:rPr lang="it-IT" sz="1500" i="1" dirty="0">
                <a:solidFill>
                  <a:srgbClr val="222222"/>
                </a:solidFill>
                <a:effectLst/>
              </a:rPr>
              <a:t> DL, Kirwan JP, et al. N </a:t>
            </a:r>
            <a:r>
              <a:rPr lang="it-IT" sz="1500" i="1" dirty="0" err="1">
                <a:solidFill>
                  <a:srgbClr val="222222"/>
                </a:solidFill>
                <a:effectLst/>
              </a:rPr>
              <a:t>Engl</a:t>
            </a:r>
            <a:r>
              <a:rPr lang="it-IT" sz="1500" i="1" dirty="0">
                <a:solidFill>
                  <a:srgbClr val="222222"/>
                </a:solidFill>
                <a:effectLst/>
              </a:rPr>
              <a:t> J </a:t>
            </a:r>
            <a:r>
              <a:rPr lang="it-IT" sz="1500" i="1" dirty="0" err="1">
                <a:solidFill>
                  <a:srgbClr val="222222"/>
                </a:solidFill>
                <a:effectLst/>
              </a:rPr>
              <a:t>Med</a:t>
            </a:r>
            <a:r>
              <a:rPr lang="it-IT" sz="1500" i="1" dirty="0">
                <a:solidFill>
                  <a:srgbClr val="222222"/>
                </a:solidFill>
                <a:effectLst/>
              </a:rPr>
              <a:t> 2017; 376:641–651</a:t>
            </a:r>
            <a:endParaRPr lang="it-IT" sz="1500" i="1" dirty="0"/>
          </a:p>
          <a:p>
            <a:pPr algn="just"/>
            <a:r>
              <a:rPr lang="it-IT" sz="1500" b="1" i="1" dirty="0" err="1"/>
              <a:t>Adjustable</a:t>
            </a:r>
            <a:r>
              <a:rPr lang="it-IT" sz="1500" b="1" i="1" dirty="0"/>
              <a:t> </a:t>
            </a:r>
            <a:r>
              <a:rPr lang="it-IT" sz="1500" b="1" i="1" dirty="0" err="1"/>
              <a:t>gastric</a:t>
            </a:r>
            <a:r>
              <a:rPr lang="it-IT" sz="1500" b="1" i="1" dirty="0"/>
              <a:t> band surgery or </a:t>
            </a:r>
            <a:r>
              <a:rPr lang="it-IT" sz="1500" b="1" i="1" dirty="0" err="1"/>
              <a:t>medical</a:t>
            </a:r>
            <a:r>
              <a:rPr lang="it-IT" sz="1500" b="1" i="1" dirty="0"/>
              <a:t> management in </a:t>
            </a:r>
            <a:r>
              <a:rPr lang="it-IT" sz="1500" b="1" i="1" dirty="0" err="1"/>
              <a:t>patients</a:t>
            </a:r>
            <a:r>
              <a:rPr lang="it-IT" sz="1500" b="1" i="1" dirty="0"/>
              <a:t> with </a:t>
            </a:r>
            <a:r>
              <a:rPr lang="it-IT" sz="1500" b="1" i="1" dirty="0" err="1"/>
              <a:t>type</a:t>
            </a:r>
            <a:r>
              <a:rPr lang="it-IT" sz="1500" b="1" i="1" dirty="0"/>
              <a:t> 2 </a:t>
            </a:r>
            <a:r>
              <a:rPr lang="it-IT" sz="1500" b="1" i="1" dirty="0" err="1"/>
              <a:t>diabetes</a:t>
            </a:r>
            <a:r>
              <a:rPr lang="it-IT" sz="1500" b="1" i="1" dirty="0"/>
              <a:t> and </a:t>
            </a:r>
            <a:r>
              <a:rPr lang="it-IT" sz="1500" b="1" i="1" dirty="0" err="1"/>
              <a:t>obesity</a:t>
            </a:r>
            <a:r>
              <a:rPr lang="it-IT" sz="1500" b="1" i="1" dirty="0"/>
              <a:t>: </a:t>
            </a:r>
            <a:r>
              <a:rPr lang="it-IT" sz="1500" b="1" i="1" dirty="0" err="1"/>
              <a:t>three-year</a:t>
            </a:r>
            <a:r>
              <a:rPr lang="it-IT" sz="1500" b="1" i="1" dirty="0"/>
              <a:t> </a:t>
            </a:r>
            <a:r>
              <a:rPr lang="it-IT" sz="1500" b="1" i="1" dirty="0" err="1"/>
              <a:t>results</a:t>
            </a:r>
            <a:r>
              <a:rPr lang="it-IT" sz="1500" b="1" i="1" dirty="0"/>
              <a:t> of a </a:t>
            </a:r>
            <a:r>
              <a:rPr lang="it-IT" sz="1500" b="1" i="1" dirty="0" err="1"/>
              <a:t>randomized</a:t>
            </a:r>
            <a:r>
              <a:rPr lang="it-IT" sz="1500" b="1" i="1" dirty="0"/>
              <a:t> trial. </a:t>
            </a:r>
            <a:r>
              <a:rPr lang="it-IT" sz="1500" i="1" dirty="0"/>
              <a:t>D C </a:t>
            </a:r>
            <a:r>
              <a:rPr lang="it-IT" sz="1500" i="1" dirty="0" err="1"/>
              <a:t>Simonson</a:t>
            </a:r>
            <a:r>
              <a:rPr lang="it-IT" sz="1500" i="1" dirty="0"/>
              <a:t>. </a:t>
            </a:r>
            <a:r>
              <a:rPr lang="it-IT" sz="1500" i="1" dirty="0" err="1"/>
              <a:t>Surg</a:t>
            </a:r>
            <a:r>
              <a:rPr lang="it-IT" sz="1500" i="1" dirty="0"/>
              <a:t> </a:t>
            </a:r>
            <a:r>
              <a:rPr lang="it-IT" sz="1500" i="1" dirty="0" err="1"/>
              <a:t>Obes</a:t>
            </a:r>
            <a:r>
              <a:rPr lang="it-IT" sz="1500" i="1" dirty="0"/>
              <a:t> </a:t>
            </a:r>
            <a:r>
              <a:rPr lang="it-IT" sz="1500" i="1" dirty="0" err="1"/>
              <a:t>Relat</a:t>
            </a:r>
            <a:r>
              <a:rPr lang="it-IT" sz="1500" i="1" dirty="0"/>
              <a:t> </a:t>
            </a:r>
            <a:r>
              <a:rPr lang="it-IT" sz="1500" i="1" dirty="0" err="1"/>
              <a:t>Dis</a:t>
            </a:r>
            <a:r>
              <a:rPr lang="it-IT" sz="1500" i="1" dirty="0"/>
              <a:t> 2019 </a:t>
            </a:r>
            <a:r>
              <a:rPr lang="it-IT" sz="1500" i="1" dirty="0" err="1"/>
              <a:t>Dec</a:t>
            </a:r>
            <a:r>
              <a:rPr lang="it-IT" sz="1500" i="1" dirty="0"/>
              <a:t>; 15 (12): 2052-2059.  </a:t>
            </a:r>
          </a:p>
          <a:p>
            <a:pPr algn="just"/>
            <a:r>
              <a:rPr lang="it-IT" sz="1500" b="1" dirty="0" err="1"/>
              <a:t>Effect</a:t>
            </a:r>
            <a:r>
              <a:rPr lang="it-IT" sz="1500" b="1" dirty="0"/>
              <a:t> of </a:t>
            </a:r>
            <a:r>
              <a:rPr lang="it-IT" sz="1500" b="1" dirty="0" err="1"/>
              <a:t>Gastric</a:t>
            </a:r>
            <a:r>
              <a:rPr lang="it-IT" sz="1500" b="1" dirty="0"/>
              <a:t> Bypass vs Best </a:t>
            </a:r>
            <a:r>
              <a:rPr lang="it-IT" sz="1500" b="1" dirty="0" err="1"/>
              <a:t>Medical</a:t>
            </a:r>
            <a:r>
              <a:rPr lang="it-IT" sz="1500" b="1" dirty="0"/>
              <a:t> Treatment on </a:t>
            </a:r>
            <a:r>
              <a:rPr lang="it-IT" sz="1500" b="1" dirty="0" err="1"/>
              <a:t>Early</a:t>
            </a:r>
            <a:r>
              <a:rPr lang="it-IT" sz="1500" b="1" dirty="0"/>
              <a:t>-Stage </a:t>
            </a:r>
            <a:r>
              <a:rPr lang="it-IT" sz="1500" b="1" dirty="0" err="1"/>
              <a:t>Chronic</a:t>
            </a:r>
            <a:r>
              <a:rPr lang="it-IT" sz="1500" b="1" dirty="0"/>
              <a:t> </a:t>
            </a:r>
            <a:r>
              <a:rPr lang="it-IT" sz="1500" b="1" dirty="0" err="1"/>
              <a:t>Kidney</a:t>
            </a:r>
            <a:r>
              <a:rPr lang="it-IT" sz="1500" b="1" dirty="0"/>
              <a:t> </a:t>
            </a:r>
            <a:r>
              <a:rPr lang="it-IT" sz="1500" b="1" dirty="0" err="1"/>
              <a:t>Disease</a:t>
            </a:r>
            <a:r>
              <a:rPr lang="it-IT" sz="1500" b="1" dirty="0"/>
              <a:t> in </a:t>
            </a:r>
            <a:r>
              <a:rPr lang="it-IT" sz="1500" b="1" dirty="0" err="1"/>
              <a:t>Patients</a:t>
            </a:r>
            <a:r>
              <a:rPr lang="it-IT" sz="1500" b="1" dirty="0"/>
              <a:t> with </a:t>
            </a:r>
            <a:r>
              <a:rPr lang="it-IT" sz="1500" b="1" dirty="0" err="1"/>
              <a:t>Type</a:t>
            </a:r>
            <a:r>
              <a:rPr lang="it-IT" sz="1500" b="1" dirty="0"/>
              <a:t> 2 </a:t>
            </a:r>
            <a:r>
              <a:rPr lang="it-IT" sz="1500" b="1" dirty="0" err="1"/>
              <a:t>Diabetes</a:t>
            </a:r>
            <a:r>
              <a:rPr lang="it-IT" sz="1500" b="1" dirty="0"/>
              <a:t> and </a:t>
            </a:r>
            <a:r>
              <a:rPr lang="it-IT" sz="1500" b="1" dirty="0" err="1"/>
              <a:t>Obesity</a:t>
            </a:r>
            <a:r>
              <a:rPr lang="it-IT" sz="1500" dirty="0"/>
              <a:t>: A </a:t>
            </a:r>
            <a:r>
              <a:rPr lang="it-IT" sz="1500" dirty="0" err="1"/>
              <a:t>Randomized</a:t>
            </a:r>
            <a:r>
              <a:rPr lang="it-IT" sz="1500" dirty="0"/>
              <a:t> Clinical Trial. Cohen RV, Pereira TV, Aboud CM, et al. </a:t>
            </a:r>
            <a:r>
              <a:rPr lang="it-IT" sz="1500" i="1" dirty="0"/>
              <a:t>JAMA </a:t>
            </a:r>
            <a:r>
              <a:rPr lang="it-IT" sz="1500" i="1" dirty="0" err="1"/>
              <a:t>Surg</a:t>
            </a:r>
            <a:r>
              <a:rPr lang="it-IT" sz="1500" i="1" dirty="0"/>
              <a:t> 2020;155(8).</a:t>
            </a:r>
          </a:p>
          <a:p>
            <a:pPr algn="just"/>
            <a:r>
              <a:rPr lang="it-IT" sz="1500" b="1" dirty="0" err="1"/>
              <a:t>Metabolic</a:t>
            </a:r>
            <a:r>
              <a:rPr lang="it-IT" sz="1500" b="1" dirty="0"/>
              <a:t> surgery versus </a:t>
            </a:r>
            <a:r>
              <a:rPr lang="it-IT" sz="1500" b="1" dirty="0" err="1"/>
              <a:t>conventional</a:t>
            </a:r>
            <a:r>
              <a:rPr lang="it-IT" sz="1500" b="1" dirty="0"/>
              <a:t> </a:t>
            </a:r>
            <a:r>
              <a:rPr lang="it-IT" sz="1500" b="1" dirty="0" err="1"/>
              <a:t>medical</a:t>
            </a:r>
            <a:r>
              <a:rPr lang="it-IT" sz="1500" b="1" dirty="0"/>
              <a:t> therapy </a:t>
            </a:r>
            <a:r>
              <a:rPr lang="it-IT" sz="1500" b="1" dirty="0" err="1"/>
              <a:t>ijn</a:t>
            </a:r>
            <a:r>
              <a:rPr lang="it-IT" sz="1500" b="1" dirty="0"/>
              <a:t> </a:t>
            </a:r>
            <a:r>
              <a:rPr lang="it-IT" sz="1500" b="1" dirty="0" err="1"/>
              <a:t>patients</a:t>
            </a:r>
            <a:r>
              <a:rPr lang="it-IT" sz="1500" b="1" dirty="0"/>
              <a:t> with </a:t>
            </a:r>
            <a:r>
              <a:rPr lang="it-IT" sz="1500" b="1" dirty="0" err="1"/>
              <a:t>type</a:t>
            </a:r>
            <a:r>
              <a:rPr lang="it-IT" sz="1500" b="1" dirty="0"/>
              <a:t> 2 </a:t>
            </a:r>
            <a:r>
              <a:rPr lang="it-IT" sz="1500" b="1" dirty="0" err="1"/>
              <a:t>diabetes</a:t>
            </a:r>
            <a:r>
              <a:rPr lang="it-IT" sz="1500" b="1" dirty="0"/>
              <a:t>: 10 </a:t>
            </a:r>
            <a:r>
              <a:rPr lang="it-IT" sz="1500" b="1" dirty="0" err="1"/>
              <a:t>year</a:t>
            </a:r>
            <a:r>
              <a:rPr lang="it-IT" sz="1500" b="1" dirty="0"/>
              <a:t> follow-up of an open label , sigle centre, </a:t>
            </a:r>
            <a:r>
              <a:rPr lang="it-IT" sz="1500" b="1" dirty="0" err="1"/>
              <a:t>randomised</a:t>
            </a:r>
            <a:r>
              <a:rPr lang="it-IT" sz="1500" b="1" dirty="0"/>
              <a:t> </a:t>
            </a:r>
            <a:r>
              <a:rPr lang="it-IT" sz="1500" b="1" dirty="0" err="1"/>
              <a:t>controlled</a:t>
            </a:r>
            <a:r>
              <a:rPr lang="it-IT" sz="1500" b="1" dirty="0"/>
              <a:t> trial</a:t>
            </a:r>
            <a:r>
              <a:rPr lang="it-IT" sz="1500" dirty="0"/>
              <a:t>. </a:t>
            </a:r>
            <a:r>
              <a:rPr lang="it-IT" sz="1500" i="1" dirty="0"/>
              <a:t>G Mingrone. Lancet 2021, </a:t>
            </a:r>
            <a:r>
              <a:rPr lang="it-IT" sz="1500" i="1" dirty="0" err="1"/>
              <a:t>Jan</a:t>
            </a:r>
            <a:r>
              <a:rPr lang="it-IT" sz="1500" i="1" dirty="0"/>
              <a:t> 23; 397 (10271):293-304</a:t>
            </a:r>
          </a:p>
          <a:p>
            <a:pPr marL="0" indent="0" algn="just">
              <a:buNone/>
            </a:pPr>
            <a:endParaRPr lang="it-IT" sz="1500" i="1" dirty="0">
              <a:solidFill>
                <a:srgbClr val="222222"/>
              </a:solidFill>
              <a:effectLst/>
            </a:endParaRPr>
          </a:p>
          <a:p>
            <a:pPr marL="0" indent="0" algn="just">
              <a:buNone/>
            </a:pPr>
            <a:endParaRPr lang="it-IT" sz="1400" dirty="0">
              <a:latin typeface="Century Gothic" panose="020B0502020202020204" pitchFamily="34" charset="0"/>
            </a:endParaRPr>
          </a:p>
          <a:p>
            <a:pPr marL="0" indent="0" algn="just">
              <a:buNone/>
            </a:pPr>
            <a:endParaRPr lang="it-IT" sz="1400" i="1" dirty="0"/>
          </a:p>
        </p:txBody>
      </p:sp>
    </p:spTree>
    <p:extLst>
      <p:ext uri="{BB962C8B-B14F-4D97-AF65-F5344CB8AC3E}">
        <p14:creationId xmlns:p14="http://schemas.microsoft.com/office/powerpoint/2010/main" xmlns="" val="32056140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02AF9D8-F739-D2E9-B8CE-D19BFE2145C3}"/>
              </a:ext>
            </a:extLst>
          </p:cNvPr>
          <p:cNvSpPr>
            <a:spLocks noGrp="1"/>
          </p:cNvSpPr>
          <p:nvPr>
            <p:ph type="title"/>
          </p:nvPr>
        </p:nvSpPr>
        <p:spPr/>
        <p:txBody>
          <a:bodyPr/>
          <a:lstStyle/>
          <a:p>
            <a:pPr algn="ctr"/>
            <a:r>
              <a:rPr lang="it-IT" sz="3600" b="1" dirty="0">
                <a:solidFill>
                  <a:schemeClr val="accent1"/>
                </a:solidFill>
              </a:rPr>
              <a:t>Follow up e prevenzione del drop out</a:t>
            </a:r>
            <a:endParaRPr lang="it-IT" dirty="0"/>
          </a:p>
        </p:txBody>
      </p:sp>
      <p:sp>
        <p:nvSpPr>
          <p:cNvPr id="3" name="Segnaposto contenuto 2">
            <a:extLst>
              <a:ext uri="{FF2B5EF4-FFF2-40B4-BE49-F238E27FC236}">
                <a16:creationId xmlns:a16="http://schemas.microsoft.com/office/drawing/2014/main" xmlns="" id="{145AE0A8-311F-AED0-3CD1-68355C3E332D}"/>
              </a:ext>
            </a:extLst>
          </p:cNvPr>
          <p:cNvSpPr>
            <a:spLocks noGrp="1"/>
          </p:cNvSpPr>
          <p:nvPr>
            <p:ph idx="1"/>
          </p:nvPr>
        </p:nvSpPr>
        <p:spPr/>
        <p:txBody>
          <a:bodyPr>
            <a:normAutofit fontScale="47500" lnSpcReduction="20000"/>
          </a:bodyPr>
          <a:lstStyle/>
          <a:p>
            <a:pPr marL="0" indent="0" algn="ctr">
              <a:buNone/>
            </a:pPr>
            <a:r>
              <a:rPr lang="it-IT" sz="4600" b="1" dirty="0">
                <a:solidFill>
                  <a:schemeClr val="accent1"/>
                </a:solidFill>
              </a:rPr>
              <a:t>Chirurgia Bariatrica: Vantaggi Economici </a:t>
            </a:r>
          </a:p>
          <a:p>
            <a:pPr marL="0" indent="0" algn="just">
              <a:buNone/>
            </a:pPr>
            <a:r>
              <a:rPr lang="it-IT" sz="3500" b="1" dirty="0"/>
              <a:t>Gli studi di farmacoeconomia presenti in letteratura mostrano come  il trattamento chirurgico bariatrico risulti costo-efficace</a:t>
            </a:r>
            <a:r>
              <a:rPr lang="it-IT" sz="3500" dirty="0"/>
              <a:t> </a:t>
            </a:r>
            <a:r>
              <a:rPr lang="it-IT" sz="3500" b="1" dirty="0"/>
              <a:t>e</a:t>
            </a:r>
            <a:r>
              <a:rPr lang="it-IT" sz="3500" dirty="0"/>
              <a:t> </a:t>
            </a:r>
            <a:r>
              <a:rPr lang="it-IT" sz="3500" b="1" dirty="0"/>
              <a:t>in alcuni casi addirittura in grado di far risparmiare le risorse</a:t>
            </a:r>
            <a:r>
              <a:rPr lang="it-IT" sz="3500" dirty="0"/>
              <a:t>. </a:t>
            </a:r>
          </a:p>
          <a:p>
            <a:pPr marL="0" indent="0" algn="just">
              <a:buNone/>
            </a:pPr>
            <a:endParaRPr lang="it-IT" sz="3500" dirty="0"/>
          </a:p>
          <a:p>
            <a:pPr marL="0" indent="0" algn="just">
              <a:buNone/>
            </a:pPr>
            <a:r>
              <a:rPr lang="it-IT" sz="2900" b="1" dirty="0">
                <a:solidFill>
                  <a:schemeClr val="tx1"/>
                </a:solidFill>
              </a:rPr>
              <a:t>Bibliografia</a:t>
            </a:r>
            <a:endParaRPr lang="it-IT" sz="2900" dirty="0"/>
          </a:p>
          <a:p>
            <a:pPr algn="just"/>
            <a:r>
              <a:rPr lang="en-US" sz="3000" b="1" i="0" dirty="0">
                <a:solidFill>
                  <a:srgbClr val="212121"/>
                </a:solidFill>
                <a:effectLst/>
              </a:rPr>
              <a:t>Cost-utility analysis of bariatric surgery compared with conventional medical management in Germany: a decision analytic modeling. </a:t>
            </a:r>
            <a:r>
              <a:rPr lang="en-US" sz="3000" dirty="0">
                <a:solidFill>
                  <a:schemeClr val="tx1"/>
                </a:solidFill>
                <a:effectLst/>
              </a:rPr>
              <a:t>O. </a:t>
            </a:r>
            <a:r>
              <a:rPr lang="en-US" sz="3000" dirty="0" err="1">
                <a:solidFill>
                  <a:schemeClr val="tx1"/>
                </a:solidFill>
                <a:effectLst/>
              </a:rPr>
              <a:t>Borisenko</a:t>
            </a:r>
            <a:r>
              <a:rPr lang="en-US" sz="3000" dirty="0">
                <a:solidFill>
                  <a:schemeClr val="tx1"/>
                </a:solidFill>
                <a:effectLst/>
              </a:rPr>
              <a:t> et al. BNC Surg </a:t>
            </a:r>
            <a:r>
              <a:rPr lang="it-IT" sz="3000" dirty="0">
                <a:solidFill>
                  <a:schemeClr val="tx1"/>
                </a:solidFill>
                <a:effectLst/>
              </a:rPr>
              <a:t>2017 </a:t>
            </a:r>
            <a:r>
              <a:rPr lang="it-IT" sz="3000" dirty="0" err="1">
                <a:solidFill>
                  <a:schemeClr val="tx1"/>
                </a:solidFill>
                <a:effectLst/>
              </a:rPr>
              <a:t>Aug</a:t>
            </a:r>
            <a:r>
              <a:rPr lang="it-IT" sz="3000" dirty="0">
                <a:solidFill>
                  <a:schemeClr val="tx1"/>
                </a:solidFill>
                <a:effectLst/>
              </a:rPr>
              <a:t> 3;17(1):87. </a:t>
            </a:r>
          </a:p>
          <a:p>
            <a:pPr algn="just"/>
            <a:r>
              <a:rPr lang="en-US" sz="3000" b="1" i="0" dirty="0">
                <a:solidFill>
                  <a:srgbClr val="212121"/>
                </a:solidFill>
                <a:effectLst/>
              </a:rPr>
              <a:t>Cost-Utility Analysis of Bariatric Surgery in Italy: Results of Decision-Analytic Modelling. </a:t>
            </a:r>
            <a:r>
              <a:rPr lang="en-US" sz="3000" i="1" dirty="0">
                <a:solidFill>
                  <a:schemeClr val="tx1"/>
                </a:solidFill>
                <a:effectLst/>
              </a:rPr>
              <a:t>M Lucchese et al; Obese Facts </a:t>
            </a:r>
            <a:r>
              <a:rPr lang="it-IT" sz="3000" i="1" dirty="0">
                <a:solidFill>
                  <a:schemeClr val="tx1"/>
                </a:solidFill>
                <a:effectLst/>
              </a:rPr>
              <a:t>2017;10(3):261-272</a:t>
            </a:r>
          </a:p>
          <a:p>
            <a:pPr algn="just"/>
            <a:r>
              <a:rPr lang="en-US" sz="3000" b="1" i="0" dirty="0">
                <a:solidFill>
                  <a:srgbClr val="212121"/>
                </a:solidFill>
                <a:effectLst/>
              </a:rPr>
              <a:t>Cost-Effectiveness of Bariatric Surgery Compared With Nonsurgical Treatment in People With Obesity and Comorbidity in Colombia. </a:t>
            </a:r>
            <a:r>
              <a:rPr lang="it-IT" sz="3000" b="0" i="0" dirty="0" err="1">
                <a:solidFill>
                  <a:srgbClr val="212121"/>
                </a:solidFill>
                <a:effectLst/>
              </a:rPr>
              <a:t>Gil</a:t>
            </a:r>
            <a:r>
              <a:rPr lang="it-IT" sz="3000" b="0" i="0" dirty="0">
                <a:solidFill>
                  <a:srgbClr val="212121"/>
                </a:solidFill>
                <a:effectLst/>
              </a:rPr>
              <a:t>-Rojas Y et al. </a:t>
            </a:r>
            <a:r>
              <a:rPr lang="en-US" sz="3000" b="0" i="1" dirty="0">
                <a:solidFill>
                  <a:schemeClr val="tx1"/>
                </a:solidFill>
                <a:effectLst/>
              </a:rPr>
              <a:t>Value Health Reg Issues. 2019 Dec;20:79-85.</a:t>
            </a:r>
            <a:endParaRPr lang="en-US" sz="3000" b="1" i="1" dirty="0">
              <a:solidFill>
                <a:schemeClr val="tx1"/>
              </a:solidFill>
              <a:effectLst/>
            </a:endParaRPr>
          </a:p>
          <a:p>
            <a:pPr marL="0" indent="0" algn="just">
              <a:buNone/>
            </a:pPr>
            <a:endParaRPr lang="en-US" sz="2900" i="1" dirty="0">
              <a:solidFill>
                <a:srgbClr val="212121"/>
              </a:solidFill>
              <a:effectLst/>
            </a:endParaRPr>
          </a:p>
          <a:p>
            <a:pPr marL="0" indent="0" algn="just">
              <a:buNone/>
            </a:pPr>
            <a:endParaRPr lang="it-IT" sz="1800" dirty="0"/>
          </a:p>
        </p:txBody>
      </p:sp>
    </p:spTree>
    <p:extLst>
      <p:ext uri="{BB962C8B-B14F-4D97-AF65-F5344CB8AC3E}">
        <p14:creationId xmlns:p14="http://schemas.microsoft.com/office/powerpoint/2010/main" xmlns="" val="27812537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61A517E-1C6D-C7CA-C488-EA4FF841B907}"/>
              </a:ext>
            </a:extLst>
          </p:cNvPr>
          <p:cNvSpPr>
            <a:spLocks noGrp="1"/>
          </p:cNvSpPr>
          <p:nvPr>
            <p:ph type="title"/>
          </p:nvPr>
        </p:nvSpPr>
        <p:spPr/>
        <p:txBody>
          <a:bodyPr/>
          <a:lstStyle/>
          <a:p>
            <a:pPr algn="ctr"/>
            <a:r>
              <a:rPr lang="it-IT" sz="3600" b="1" dirty="0">
                <a:solidFill>
                  <a:schemeClr val="accent1"/>
                </a:solidFill>
              </a:rPr>
              <a:t>Follow up e prevenzione del drop out</a:t>
            </a:r>
            <a:endParaRPr lang="it-IT" dirty="0">
              <a:solidFill>
                <a:schemeClr val="accent1"/>
              </a:solidFill>
            </a:endParaRPr>
          </a:p>
        </p:txBody>
      </p:sp>
      <p:sp>
        <p:nvSpPr>
          <p:cNvPr id="3" name="Segnaposto contenuto 2">
            <a:extLst>
              <a:ext uri="{FF2B5EF4-FFF2-40B4-BE49-F238E27FC236}">
                <a16:creationId xmlns:a16="http://schemas.microsoft.com/office/drawing/2014/main" xmlns="" id="{CDCA6EF8-0DA5-5966-8A0D-EA0CC066AB96}"/>
              </a:ext>
            </a:extLst>
          </p:cNvPr>
          <p:cNvSpPr>
            <a:spLocks noGrp="1"/>
          </p:cNvSpPr>
          <p:nvPr>
            <p:ph idx="1"/>
          </p:nvPr>
        </p:nvSpPr>
        <p:spPr>
          <a:xfrm>
            <a:off x="1909846" y="2132856"/>
            <a:ext cx="6591985" cy="3777622"/>
          </a:xfrm>
        </p:spPr>
        <p:txBody>
          <a:bodyPr>
            <a:normAutofit/>
          </a:bodyPr>
          <a:lstStyle/>
          <a:p>
            <a:pPr marL="0" indent="0" algn="ctr">
              <a:buNone/>
            </a:pPr>
            <a:r>
              <a:rPr lang="it-IT" sz="2200" b="1" dirty="0">
                <a:solidFill>
                  <a:schemeClr val="accent1"/>
                </a:solidFill>
              </a:rPr>
              <a:t>Perdita di Peso PRE Chirurgia Bariatrica</a:t>
            </a:r>
          </a:p>
          <a:p>
            <a:pPr marL="0" indent="0" algn="just">
              <a:buNone/>
            </a:pPr>
            <a:r>
              <a:rPr lang="it-IT" sz="2000" b="1" dirty="0"/>
              <a:t>E’ raccomandata dalla maggior parte degli autori </a:t>
            </a:r>
          </a:p>
          <a:p>
            <a:pPr marL="0" indent="0" algn="just">
              <a:buNone/>
            </a:pPr>
            <a:endParaRPr lang="it-IT" sz="2000" b="1" dirty="0"/>
          </a:p>
          <a:p>
            <a:pPr marL="0" indent="0" algn="just">
              <a:buNone/>
            </a:pPr>
            <a:r>
              <a:rPr lang="it-IT" sz="2000" b="1" dirty="0"/>
              <a:t>Può essere ottenuta mediante una dieta di: </a:t>
            </a:r>
          </a:p>
          <a:p>
            <a:pPr algn="just"/>
            <a:r>
              <a:rPr lang="it-IT" sz="2000" b="1" dirty="0"/>
              <a:t>(800-1200 Kcal/die) (LCD) </a:t>
            </a:r>
          </a:p>
          <a:p>
            <a:pPr algn="just"/>
            <a:r>
              <a:rPr lang="it-IT" sz="2000" b="1" dirty="0"/>
              <a:t>(600 kcal/die) (VLCD)</a:t>
            </a:r>
          </a:p>
          <a:p>
            <a:pPr algn="just"/>
            <a:r>
              <a:rPr lang="it-IT" sz="2000" b="1" dirty="0"/>
              <a:t>(chetogenica 400-800 kcal/die) (VLCKD)</a:t>
            </a:r>
          </a:p>
          <a:p>
            <a:pPr marL="0" indent="0" algn="just">
              <a:buNone/>
            </a:pPr>
            <a:r>
              <a:rPr lang="it-IT" sz="2000" b="1" dirty="0"/>
              <a:t>La scelta è da effettuare in base alle caratteristiche del paziente e all’esperienza del Centro Bariatrico</a:t>
            </a:r>
            <a:r>
              <a:rPr lang="it-IT" sz="1400" dirty="0"/>
              <a:t>. </a:t>
            </a:r>
          </a:p>
          <a:p>
            <a:pPr marL="0" indent="0" algn="just">
              <a:buNone/>
            </a:pPr>
            <a:endParaRPr lang="it-IT" dirty="0"/>
          </a:p>
        </p:txBody>
      </p:sp>
    </p:spTree>
    <p:extLst>
      <p:ext uri="{BB962C8B-B14F-4D97-AF65-F5344CB8AC3E}">
        <p14:creationId xmlns:p14="http://schemas.microsoft.com/office/powerpoint/2010/main" xmlns="" val="505009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63688" y="375278"/>
            <a:ext cx="7056784" cy="1143000"/>
          </a:xfrm>
        </p:spPr>
        <p:txBody>
          <a:bodyPr>
            <a:normAutofit fontScale="90000"/>
          </a:bodyPr>
          <a:lstStyle/>
          <a:p>
            <a:pPr algn="ctr"/>
            <a:r>
              <a:rPr lang="it-IT" sz="4000" b="1" dirty="0">
                <a:solidFill>
                  <a:schemeClr val="accent1"/>
                </a:solidFill>
              </a:rPr>
              <a:t>Follow up e prevenzione del </a:t>
            </a:r>
            <a:br>
              <a:rPr lang="it-IT" sz="4000" b="1" dirty="0">
                <a:solidFill>
                  <a:schemeClr val="accent1"/>
                </a:solidFill>
              </a:rPr>
            </a:br>
            <a:r>
              <a:rPr lang="it-IT" sz="4000" b="1" dirty="0">
                <a:solidFill>
                  <a:schemeClr val="accent1"/>
                </a:solidFill>
              </a:rPr>
              <a:t>drop out</a:t>
            </a:r>
            <a:endParaRPr lang="it-IT" sz="4000" dirty="0">
              <a:solidFill>
                <a:schemeClr val="accent1"/>
              </a:solidFill>
            </a:endParaRPr>
          </a:p>
        </p:txBody>
      </p:sp>
      <p:sp>
        <p:nvSpPr>
          <p:cNvPr id="3" name="Segnaposto contenuto 2"/>
          <p:cNvSpPr>
            <a:spLocks noGrp="1"/>
          </p:cNvSpPr>
          <p:nvPr>
            <p:ph idx="1"/>
          </p:nvPr>
        </p:nvSpPr>
        <p:spPr/>
        <p:txBody>
          <a:bodyPr>
            <a:normAutofit fontScale="25000" lnSpcReduction="20000"/>
          </a:bodyPr>
          <a:lstStyle/>
          <a:p>
            <a:pPr algn="ctr">
              <a:buNone/>
            </a:pPr>
            <a:r>
              <a:rPr lang="it-IT" sz="11200" b="1" dirty="0">
                <a:solidFill>
                  <a:schemeClr val="accent1"/>
                </a:solidFill>
                <a:latin typeface="+mj-lt"/>
              </a:rPr>
              <a:t>Obesità</a:t>
            </a:r>
          </a:p>
          <a:p>
            <a:pPr algn="just"/>
            <a:r>
              <a:rPr lang="it-IT" sz="5600" b="1" dirty="0">
                <a:latin typeface="+mj-lt"/>
              </a:rPr>
              <a:t>Definita </a:t>
            </a:r>
            <a:r>
              <a:rPr lang="it-IT" sz="5600" b="1" dirty="0">
                <a:solidFill>
                  <a:schemeClr val="accent1"/>
                </a:solidFill>
                <a:latin typeface="+mj-lt"/>
              </a:rPr>
              <a:t>dall’Organizzazione Mondiale della Sanità </a:t>
            </a:r>
            <a:r>
              <a:rPr lang="it-IT" sz="5600" b="1" dirty="0">
                <a:latin typeface="+mj-lt"/>
              </a:rPr>
              <a:t>come un “</a:t>
            </a:r>
            <a:r>
              <a:rPr lang="it-IT" sz="5600" b="1" dirty="0">
                <a:solidFill>
                  <a:schemeClr val="accent1"/>
                </a:solidFill>
                <a:latin typeface="+mj-lt"/>
              </a:rPr>
              <a:t>anormale o eccessivo accumulo di grasso che presenta rischio per la salute”*</a:t>
            </a:r>
          </a:p>
          <a:p>
            <a:pPr algn="just"/>
            <a:r>
              <a:rPr lang="it-IT" sz="5600" b="1" dirty="0">
                <a:solidFill>
                  <a:schemeClr val="accent1"/>
                </a:solidFill>
                <a:latin typeface="+mj-lt"/>
              </a:rPr>
              <a:t>Malattia cronica recidivante</a:t>
            </a:r>
          </a:p>
          <a:p>
            <a:pPr algn="just"/>
            <a:r>
              <a:rPr lang="it-IT" sz="5600" b="1" dirty="0">
                <a:solidFill>
                  <a:schemeClr val="accent1"/>
                </a:solidFill>
                <a:latin typeface="+mj-lt"/>
              </a:rPr>
              <a:t>Caratterizzata da un’alterata regolazione del bilancio energetico </a:t>
            </a:r>
          </a:p>
          <a:p>
            <a:pPr algn="just"/>
            <a:r>
              <a:rPr lang="it-IT" sz="5600" b="1" dirty="0">
                <a:solidFill>
                  <a:schemeClr val="accent1"/>
                </a:solidFill>
                <a:latin typeface="+mj-lt"/>
              </a:rPr>
              <a:t>Causata da molteplici fattori genetici e ambientali</a:t>
            </a:r>
          </a:p>
          <a:p>
            <a:pPr algn="just"/>
            <a:r>
              <a:rPr lang="it-IT" sz="5600" b="1" dirty="0">
                <a:solidFill>
                  <a:schemeClr val="accent1"/>
                </a:solidFill>
                <a:latin typeface="+mj-lt"/>
              </a:rPr>
              <a:t>Si manifesta con un aumentato o anomalo accumulo di grasso</a:t>
            </a:r>
          </a:p>
          <a:p>
            <a:pPr algn="just"/>
            <a:r>
              <a:rPr lang="it-IT" sz="5600" b="1" dirty="0">
                <a:solidFill>
                  <a:schemeClr val="accent1"/>
                </a:solidFill>
                <a:latin typeface="+mj-lt"/>
              </a:rPr>
              <a:t>Associata ad un elevato rischio di complicanze multiple</a:t>
            </a:r>
          </a:p>
          <a:p>
            <a:pPr algn="just"/>
            <a:r>
              <a:rPr lang="it-IT" sz="5600" b="1" dirty="0">
                <a:solidFill>
                  <a:schemeClr val="accent1"/>
                </a:solidFill>
                <a:latin typeface="+mj-lt"/>
              </a:rPr>
              <a:t>Correlata a morte prematura e disabilità</a:t>
            </a:r>
            <a:endParaRPr lang="it-IT" b="1" dirty="0">
              <a:solidFill>
                <a:schemeClr val="accent1"/>
              </a:solidFill>
              <a:latin typeface="+mj-lt"/>
            </a:endParaRPr>
          </a:p>
          <a:p>
            <a:pPr algn="just">
              <a:buNone/>
            </a:pPr>
            <a:r>
              <a:rPr lang="it-IT" sz="4800" i="1" dirty="0">
                <a:latin typeface="+mj-lt"/>
              </a:rPr>
              <a:t>	</a:t>
            </a:r>
            <a:r>
              <a:rPr lang="it-IT" sz="4400" i="1" dirty="0">
                <a:latin typeface="+mj-lt"/>
              </a:rPr>
              <a:t>La </a:t>
            </a:r>
            <a:r>
              <a:rPr lang="it-IT" sz="4400" b="1" i="1" dirty="0">
                <a:latin typeface="+mj-lt"/>
              </a:rPr>
              <a:t>Camera dei Deputati </a:t>
            </a:r>
            <a:r>
              <a:rPr lang="it-IT" sz="4400" i="1" dirty="0">
                <a:latin typeface="+mj-lt"/>
              </a:rPr>
              <a:t>ha approvato il </a:t>
            </a:r>
            <a:r>
              <a:rPr lang="it-IT" sz="4400" b="1" i="1" dirty="0">
                <a:latin typeface="+mj-lt"/>
              </a:rPr>
              <a:t>13 novembre 2019 </a:t>
            </a:r>
            <a:r>
              <a:rPr lang="it-IT" sz="4400" i="1" dirty="0">
                <a:latin typeface="+mj-lt"/>
              </a:rPr>
              <a:t>una </a:t>
            </a:r>
            <a:r>
              <a:rPr lang="it-IT" sz="4400" b="1" i="1" dirty="0">
                <a:latin typeface="+mj-lt"/>
              </a:rPr>
              <a:t>mozione </a:t>
            </a:r>
            <a:r>
              <a:rPr lang="it-IT" sz="4400" i="1" dirty="0">
                <a:latin typeface="+mj-lt"/>
              </a:rPr>
              <a:t>volta riconoscere l'</a:t>
            </a:r>
            <a:r>
              <a:rPr lang="it-IT" sz="4400" b="1" i="1" dirty="0">
                <a:latin typeface="+mj-lt"/>
              </a:rPr>
              <a:t>obesità </a:t>
            </a:r>
            <a:r>
              <a:rPr lang="it-IT" sz="4400" i="1" dirty="0">
                <a:latin typeface="+mj-lt"/>
              </a:rPr>
              <a:t>come </a:t>
            </a:r>
            <a:r>
              <a:rPr lang="it-IT" sz="4400" b="1" i="1" dirty="0">
                <a:latin typeface="+mj-lt"/>
              </a:rPr>
              <a:t>malattia cronica </a:t>
            </a:r>
            <a:r>
              <a:rPr lang="it-IT" sz="4400" i="1" dirty="0">
                <a:latin typeface="+mj-lt"/>
              </a:rPr>
              <a:t>e all'approvazione di </a:t>
            </a:r>
            <a:r>
              <a:rPr lang="it-IT" sz="4400" b="1" i="1" dirty="0">
                <a:latin typeface="+mj-lt"/>
              </a:rPr>
              <a:t>un piano nazionale </a:t>
            </a:r>
            <a:r>
              <a:rPr lang="it-IT" sz="4400" i="1" dirty="0">
                <a:latin typeface="+mj-lt"/>
              </a:rPr>
              <a:t>che provveda a definirne la </a:t>
            </a:r>
            <a:r>
              <a:rPr lang="it-IT" sz="4400" b="1" i="1" dirty="0">
                <a:latin typeface="+mj-lt"/>
              </a:rPr>
              <a:t>prevenzione</a:t>
            </a:r>
            <a:r>
              <a:rPr lang="it-IT" sz="4400" i="1" dirty="0">
                <a:latin typeface="+mj-lt"/>
              </a:rPr>
              <a:t>, il </a:t>
            </a:r>
            <a:r>
              <a:rPr lang="it-IT" sz="4400" b="1" i="1" dirty="0">
                <a:latin typeface="+mj-lt"/>
              </a:rPr>
              <a:t>contrasto </a:t>
            </a:r>
            <a:r>
              <a:rPr lang="it-IT" sz="4400" i="1" dirty="0">
                <a:latin typeface="+mj-lt"/>
              </a:rPr>
              <a:t>e la </a:t>
            </a:r>
            <a:r>
              <a:rPr lang="it-IT" sz="4400" b="1" i="1" dirty="0">
                <a:latin typeface="+mj-lt"/>
              </a:rPr>
              <a:t>cura</a:t>
            </a:r>
            <a:r>
              <a:rPr lang="it-IT" sz="4400" i="1" dirty="0">
                <a:latin typeface="+mj-lt"/>
              </a:rPr>
              <a:t>, anche con riferimento a linee guida inerenti la diagnosi e la terapia nei primi anni di vita dei bambini. World Health Organization. </a:t>
            </a:r>
            <a:r>
              <a:rPr lang="it-IT" sz="4400" i="1" dirty="0" err="1">
                <a:latin typeface="+mj-lt"/>
              </a:rPr>
              <a:t>Obesity</a:t>
            </a:r>
            <a:r>
              <a:rPr lang="it-IT" sz="4400" i="1" dirty="0">
                <a:latin typeface="+mj-lt"/>
              </a:rPr>
              <a:t> and </a:t>
            </a:r>
            <a:r>
              <a:rPr lang="it-IT" sz="4400" i="1" dirty="0" err="1">
                <a:latin typeface="+mj-lt"/>
              </a:rPr>
              <a:t>overweight</a:t>
            </a:r>
            <a:r>
              <a:rPr lang="it-IT" sz="4400" i="1" dirty="0">
                <a:latin typeface="+mj-lt"/>
              </a:rPr>
              <a:t>. Ginevra: WHO, 2017.</a:t>
            </a:r>
            <a:endParaRPr lang="it-IT" sz="4400" dirty="0">
              <a:latin typeface="+mj-lt"/>
            </a:endParaRPr>
          </a:p>
          <a:p>
            <a:endParaRPr lang="it-IT"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E8FD73E-D0B6-A22C-6ADD-7F0ECE2EC5B9}"/>
              </a:ext>
            </a:extLst>
          </p:cNvPr>
          <p:cNvSpPr>
            <a:spLocks noGrp="1"/>
          </p:cNvSpPr>
          <p:nvPr>
            <p:ph type="title"/>
          </p:nvPr>
        </p:nvSpPr>
        <p:spPr/>
        <p:txBody>
          <a:bodyPr/>
          <a:lstStyle/>
          <a:p>
            <a:pPr algn="ctr"/>
            <a:r>
              <a:rPr lang="it-IT" sz="3600" b="1" dirty="0">
                <a:solidFill>
                  <a:schemeClr val="accent1"/>
                </a:solidFill>
              </a:rPr>
              <a:t>Follow up e prevenzione del drop out</a:t>
            </a:r>
            <a:endParaRPr lang="it-IT" dirty="0">
              <a:solidFill>
                <a:schemeClr val="accent1"/>
              </a:solidFill>
            </a:endParaRPr>
          </a:p>
        </p:txBody>
      </p:sp>
      <p:sp>
        <p:nvSpPr>
          <p:cNvPr id="3" name="Segnaposto contenuto 2">
            <a:extLst>
              <a:ext uri="{FF2B5EF4-FFF2-40B4-BE49-F238E27FC236}">
                <a16:creationId xmlns:a16="http://schemas.microsoft.com/office/drawing/2014/main" xmlns="" id="{E0008524-D1A6-B902-BBD5-821E1CB40EB6}"/>
              </a:ext>
            </a:extLst>
          </p:cNvPr>
          <p:cNvSpPr>
            <a:spLocks noGrp="1"/>
          </p:cNvSpPr>
          <p:nvPr>
            <p:ph idx="1"/>
          </p:nvPr>
        </p:nvSpPr>
        <p:spPr/>
        <p:txBody>
          <a:bodyPr>
            <a:normAutofit fontScale="92500"/>
          </a:bodyPr>
          <a:lstStyle/>
          <a:p>
            <a:pPr marL="0" indent="0" algn="just">
              <a:buNone/>
            </a:pPr>
            <a:r>
              <a:rPr lang="it-IT" sz="1500" b="1" dirty="0">
                <a:solidFill>
                  <a:schemeClr val="tx1"/>
                </a:solidFill>
              </a:rPr>
              <a:t>Bibliografia</a:t>
            </a:r>
          </a:p>
          <a:p>
            <a:pPr algn="just"/>
            <a:r>
              <a:rPr lang="it-IT" sz="1300" b="1" i="1" dirty="0" smtClean="0"/>
              <a:t>A 4-week </a:t>
            </a:r>
            <a:r>
              <a:rPr lang="it-IT" sz="1300" b="1" i="1" dirty="0" err="1" smtClean="0"/>
              <a:t>preoperative</a:t>
            </a:r>
            <a:r>
              <a:rPr lang="it-IT" sz="1300" b="1" i="1" dirty="0" smtClean="0"/>
              <a:t> </a:t>
            </a:r>
            <a:r>
              <a:rPr lang="it-IT" sz="1300" b="1" i="1" dirty="0" err="1" smtClean="0"/>
              <a:t>ketogenic</a:t>
            </a:r>
            <a:r>
              <a:rPr lang="it-IT" sz="1300" b="1" i="1" dirty="0" smtClean="0"/>
              <a:t> </a:t>
            </a:r>
            <a:r>
              <a:rPr lang="it-IT" sz="1300" b="1" i="1" dirty="0" err="1" smtClean="0"/>
              <a:t>micronutrient-enriched</a:t>
            </a:r>
            <a:r>
              <a:rPr lang="it-IT" sz="1300" b="1" i="1" dirty="0" smtClean="0"/>
              <a:t> </a:t>
            </a:r>
            <a:r>
              <a:rPr lang="it-IT" sz="1300" b="1" i="1" dirty="0" err="1" smtClean="0"/>
              <a:t>diet</a:t>
            </a:r>
            <a:r>
              <a:rPr lang="it-IT" sz="1300" b="1" i="1" dirty="0" smtClean="0"/>
              <a:t> </a:t>
            </a:r>
            <a:r>
              <a:rPr lang="it-IT" sz="1300" b="1" i="1" dirty="0" err="1" smtClean="0"/>
              <a:t>is</a:t>
            </a:r>
            <a:r>
              <a:rPr lang="it-IT" sz="1300" b="1" i="1" dirty="0" smtClean="0"/>
              <a:t> </a:t>
            </a:r>
            <a:r>
              <a:rPr lang="it-IT" sz="1300" b="1" i="1" dirty="0" err="1" smtClean="0"/>
              <a:t>effective</a:t>
            </a:r>
            <a:r>
              <a:rPr lang="it-IT" sz="1300" b="1" i="1" dirty="0" smtClean="0"/>
              <a:t> in </a:t>
            </a:r>
            <a:r>
              <a:rPr lang="it-IT" sz="1300" b="1" i="1" dirty="0" err="1" smtClean="0"/>
              <a:t>reduciing</a:t>
            </a:r>
            <a:r>
              <a:rPr lang="it-IT" sz="1300" b="1" i="1" dirty="0" smtClean="0"/>
              <a:t> body </a:t>
            </a:r>
            <a:r>
              <a:rPr lang="it-IT" sz="1300" b="1" i="1" dirty="0" err="1" smtClean="0"/>
              <a:t>weight</a:t>
            </a:r>
            <a:r>
              <a:rPr lang="it-IT" sz="1300" b="1" i="1" dirty="0" smtClean="0"/>
              <a:t>, </a:t>
            </a:r>
            <a:r>
              <a:rPr lang="it-IT" sz="1300" b="1" i="1" dirty="0" err="1" smtClean="0"/>
              <a:t>left</a:t>
            </a:r>
            <a:r>
              <a:rPr lang="it-IT" sz="1300" b="1" i="1" dirty="0" smtClean="0"/>
              <a:t> </a:t>
            </a:r>
            <a:r>
              <a:rPr lang="it-IT" sz="1300" b="1" i="1" dirty="0" err="1" smtClean="0"/>
              <a:t>hepatic</a:t>
            </a:r>
            <a:r>
              <a:rPr lang="it-IT" sz="1300" b="1" i="1" dirty="0" smtClean="0"/>
              <a:t> </a:t>
            </a:r>
            <a:r>
              <a:rPr lang="it-IT" sz="1300" b="1" i="1" dirty="0" err="1" smtClean="0"/>
              <a:t>lobe</a:t>
            </a:r>
            <a:r>
              <a:rPr lang="it-IT" sz="1300" b="1" i="1" dirty="0" smtClean="0"/>
              <a:t> volume, and </a:t>
            </a:r>
            <a:r>
              <a:rPr lang="it-IT" sz="1300" b="1" i="1" dirty="0" err="1" smtClean="0"/>
              <a:t>micronutrient</a:t>
            </a:r>
            <a:r>
              <a:rPr lang="it-IT" sz="1300" b="1" i="1" dirty="0" smtClean="0"/>
              <a:t> </a:t>
            </a:r>
            <a:r>
              <a:rPr lang="it-IT" sz="1300" b="1" i="1" dirty="0" err="1" smtClean="0"/>
              <a:t>deficiencies</a:t>
            </a:r>
            <a:r>
              <a:rPr lang="it-IT" sz="1300" b="1" i="1" dirty="0" smtClean="0"/>
              <a:t> in </a:t>
            </a:r>
            <a:r>
              <a:rPr lang="it-IT" sz="1300" b="1" i="1" dirty="0" err="1" smtClean="0"/>
              <a:t>patient</a:t>
            </a:r>
            <a:r>
              <a:rPr lang="it-IT" sz="1300" b="1" i="1" dirty="0" smtClean="0"/>
              <a:t> </a:t>
            </a:r>
            <a:r>
              <a:rPr lang="it-IT" sz="1300" b="1" i="1" dirty="0" err="1" smtClean="0"/>
              <a:t>undergoing</a:t>
            </a:r>
            <a:r>
              <a:rPr lang="it-IT" sz="1300" b="1" i="1" dirty="0" smtClean="0"/>
              <a:t> </a:t>
            </a:r>
            <a:r>
              <a:rPr lang="it-IT" sz="1300" b="1" i="1" dirty="0" err="1" smtClean="0"/>
              <a:t>bariatric</a:t>
            </a:r>
            <a:r>
              <a:rPr lang="it-IT" sz="1300" b="1" i="1" dirty="0" smtClean="0"/>
              <a:t> </a:t>
            </a:r>
            <a:r>
              <a:rPr lang="it-IT" sz="1300" b="1" i="1" dirty="0" err="1" smtClean="0"/>
              <a:t>surgery</a:t>
            </a:r>
            <a:r>
              <a:rPr lang="it-IT" sz="1300" b="1" i="1" dirty="0" smtClean="0"/>
              <a:t>: a </a:t>
            </a:r>
            <a:r>
              <a:rPr lang="it-IT" sz="1300" b="1" i="1" dirty="0" err="1" smtClean="0"/>
              <a:t>prospective</a:t>
            </a:r>
            <a:r>
              <a:rPr lang="it-IT" sz="1300" b="1" i="1" dirty="0" smtClean="0"/>
              <a:t> </a:t>
            </a:r>
            <a:r>
              <a:rPr lang="it-IT" sz="1300" b="1" i="1" dirty="0" err="1" smtClean="0"/>
              <a:t>pilot</a:t>
            </a:r>
            <a:r>
              <a:rPr lang="it-IT" sz="1300" b="1" i="1" dirty="0" smtClean="0"/>
              <a:t> </a:t>
            </a:r>
            <a:r>
              <a:rPr lang="it-IT" sz="1300" b="1" i="1" dirty="0" err="1" smtClean="0"/>
              <a:t>study</a:t>
            </a:r>
            <a:r>
              <a:rPr lang="it-IT" sz="1300" dirty="0" smtClean="0"/>
              <a:t>. L Schiavo </a:t>
            </a:r>
            <a:r>
              <a:rPr lang="it-IT" sz="1300" dirty="0" err="1" smtClean="0"/>
              <a:t>et</a:t>
            </a:r>
            <a:r>
              <a:rPr lang="it-IT" sz="1300" dirty="0" smtClean="0"/>
              <a:t> al. </a:t>
            </a:r>
            <a:r>
              <a:rPr lang="it-IT" sz="1300" dirty="0" err="1" smtClean="0"/>
              <a:t>Obe</a:t>
            </a:r>
            <a:r>
              <a:rPr lang="it-IT" sz="1300" dirty="0" smtClean="0"/>
              <a:t> </a:t>
            </a:r>
            <a:r>
              <a:rPr lang="it-IT" sz="1300" dirty="0" err="1" smtClean="0"/>
              <a:t>Surg</a:t>
            </a:r>
            <a:r>
              <a:rPr lang="it-IT" sz="1300" dirty="0" smtClean="0"/>
              <a:t> 2018. 28 (8) : 2215-2224.</a:t>
            </a:r>
          </a:p>
          <a:p>
            <a:pPr algn="just"/>
            <a:r>
              <a:rPr lang="it-IT" sz="1300" b="1" dirty="0" err="1" smtClean="0"/>
              <a:t>Effects</a:t>
            </a:r>
            <a:r>
              <a:rPr lang="it-IT" sz="1300" b="1" dirty="0" smtClean="0"/>
              <a:t> </a:t>
            </a:r>
            <a:r>
              <a:rPr lang="it-IT" sz="1300" b="1" dirty="0" err="1" smtClean="0"/>
              <a:t>of</a:t>
            </a:r>
            <a:r>
              <a:rPr lang="it-IT" sz="1300" b="1" dirty="0" smtClean="0"/>
              <a:t> </a:t>
            </a:r>
            <a:r>
              <a:rPr lang="it-IT" sz="1300" b="1" dirty="0" err="1" smtClean="0"/>
              <a:t>very</a:t>
            </a:r>
            <a:r>
              <a:rPr lang="it-IT" sz="1300" b="1" dirty="0" smtClean="0"/>
              <a:t> low calorie </a:t>
            </a:r>
            <a:r>
              <a:rPr lang="it-IT" sz="1300" b="1" dirty="0" err="1" smtClean="0"/>
              <a:t>diet</a:t>
            </a:r>
            <a:r>
              <a:rPr lang="it-IT" sz="1300" b="1" dirty="0" smtClean="0"/>
              <a:t> on </a:t>
            </a:r>
            <a:r>
              <a:rPr lang="it-IT" sz="1300" b="1" dirty="0" err="1" smtClean="0"/>
              <a:t>liver</a:t>
            </a:r>
            <a:r>
              <a:rPr lang="it-IT" sz="1300" b="1" dirty="0" smtClean="0"/>
              <a:t> </a:t>
            </a:r>
            <a:r>
              <a:rPr lang="it-IT" sz="1300" b="1" dirty="0" err="1" smtClean="0"/>
              <a:t>size</a:t>
            </a:r>
            <a:r>
              <a:rPr lang="it-IT" sz="1300" b="1" dirty="0" smtClean="0"/>
              <a:t> and </a:t>
            </a:r>
            <a:r>
              <a:rPr lang="it-IT" sz="1300" b="1" dirty="0" err="1" smtClean="0"/>
              <a:t>weight</a:t>
            </a:r>
            <a:r>
              <a:rPr lang="it-IT" sz="1300" b="1" dirty="0" smtClean="0"/>
              <a:t> loss in the </a:t>
            </a:r>
            <a:r>
              <a:rPr lang="it-IT" sz="1300" b="1" dirty="0" err="1" smtClean="0"/>
              <a:t>preoparative</a:t>
            </a:r>
            <a:r>
              <a:rPr lang="it-IT" sz="1300" b="1" dirty="0" smtClean="0"/>
              <a:t> </a:t>
            </a:r>
            <a:r>
              <a:rPr lang="it-IT" sz="1300" b="1" dirty="0" err="1" smtClean="0"/>
              <a:t>period</a:t>
            </a:r>
            <a:r>
              <a:rPr lang="it-IT" sz="1300" b="1" dirty="0" smtClean="0"/>
              <a:t> </a:t>
            </a:r>
            <a:r>
              <a:rPr lang="it-IT" sz="1300" b="1" dirty="0" err="1" smtClean="0"/>
              <a:t>of</a:t>
            </a:r>
            <a:r>
              <a:rPr lang="it-IT" sz="1300" b="1" dirty="0" smtClean="0"/>
              <a:t> </a:t>
            </a:r>
            <a:r>
              <a:rPr lang="it-IT" sz="1300" b="1" dirty="0" err="1" smtClean="0"/>
              <a:t>bariatric</a:t>
            </a:r>
            <a:r>
              <a:rPr lang="it-IT" sz="1300" b="1" dirty="0" smtClean="0"/>
              <a:t> </a:t>
            </a:r>
            <a:r>
              <a:rPr lang="it-IT" sz="1300" b="1" dirty="0" err="1" smtClean="0"/>
              <a:t>surgery</a:t>
            </a:r>
            <a:r>
              <a:rPr lang="it-IT" sz="1300" b="1" dirty="0" smtClean="0"/>
              <a:t>: a </a:t>
            </a:r>
            <a:r>
              <a:rPr lang="it-IT" sz="1300" b="1" dirty="0" err="1" smtClean="0"/>
              <a:t>systematic</a:t>
            </a:r>
            <a:r>
              <a:rPr lang="it-IT" sz="1300" b="1" dirty="0" smtClean="0"/>
              <a:t> </a:t>
            </a:r>
            <a:r>
              <a:rPr lang="it-IT" sz="1300" b="1" dirty="0" err="1" smtClean="0"/>
              <a:t>review</a:t>
            </a:r>
            <a:r>
              <a:rPr lang="it-IT" sz="1300" dirty="0" smtClean="0"/>
              <a:t>. M </a:t>
            </a:r>
            <a:r>
              <a:rPr lang="it-IT" sz="1300" dirty="0" err="1" smtClean="0"/>
              <a:t>Holderbaum</a:t>
            </a:r>
            <a:r>
              <a:rPr lang="it-IT" sz="1300" dirty="0" smtClean="0"/>
              <a:t> </a:t>
            </a:r>
            <a:r>
              <a:rPr lang="it-IT" sz="1300" dirty="0" err="1" smtClean="0"/>
              <a:t>et</a:t>
            </a:r>
            <a:r>
              <a:rPr lang="it-IT" sz="1300" dirty="0" smtClean="0"/>
              <a:t> al. </a:t>
            </a:r>
            <a:r>
              <a:rPr lang="it-IT" sz="1300" dirty="0" err="1" smtClean="0"/>
              <a:t>Surg</a:t>
            </a:r>
            <a:r>
              <a:rPr lang="it-IT" sz="1300" dirty="0" smtClean="0"/>
              <a:t> </a:t>
            </a:r>
            <a:r>
              <a:rPr lang="it-IT" sz="1300" dirty="0" err="1" smtClean="0"/>
              <a:t>Obes</a:t>
            </a:r>
            <a:r>
              <a:rPr lang="it-IT" sz="1300" dirty="0" smtClean="0"/>
              <a:t> </a:t>
            </a:r>
            <a:r>
              <a:rPr lang="it-IT" sz="1300" dirty="0" err="1" smtClean="0"/>
              <a:t>Relat</a:t>
            </a:r>
            <a:r>
              <a:rPr lang="it-IT" sz="1300" dirty="0" smtClean="0"/>
              <a:t> </a:t>
            </a:r>
            <a:r>
              <a:rPr lang="it-IT" sz="1300" dirty="0" err="1" smtClean="0"/>
              <a:t>Dis</a:t>
            </a:r>
            <a:r>
              <a:rPr lang="it-IT" sz="1300" dirty="0" smtClean="0"/>
              <a:t> 2018. 14 (2): 237-244. </a:t>
            </a:r>
          </a:p>
          <a:p>
            <a:pPr algn="just"/>
            <a:r>
              <a:rPr lang="it-IT" sz="1300" b="1" dirty="0" err="1" smtClean="0"/>
              <a:t>Pre</a:t>
            </a:r>
            <a:r>
              <a:rPr lang="it-IT" sz="1300" b="1" dirty="0" smtClean="0"/>
              <a:t> operative </a:t>
            </a:r>
            <a:r>
              <a:rPr lang="it-IT" sz="1300" b="1" dirty="0" err="1" smtClean="0"/>
              <a:t>Very</a:t>
            </a:r>
            <a:r>
              <a:rPr lang="it-IT" sz="1300" b="1" dirty="0" smtClean="0"/>
              <a:t> low Calorie </a:t>
            </a:r>
            <a:r>
              <a:rPr lang="it-IT" sz="1300" b="1" dirty="0" err="1" smtClean="0"/>
              <a:t>Ketogenic</a:t>
            </a:r>
            <a:r>
              <a:rPr lang="it-IT" sz="1300" b="1" dirty="0" smtClean="0"/>
              <a:t> </a:t>
            </a:r>
            <a:r>
              <a:rPr lang="it-IT" sz="1300" b="1" dirty="0" err="1" smtClean="0"/>
              <a:t>Diet</a:t>
            </a:r>
            <a:r>
              <a:rPr lang="it-IT" sz="1300" b="1" dirty="0" smtClean="0"/>
              <a:t> (VLCKD) vs. </a:t>
            </a:r>
            <a:r>
              <a:rPr lang="it-IT" sz="1300" b="1" dirty="0" err="1" smtClean="0"/>
              <a:t>Very</a:t>
            </a:r>
            <a:r>
              <a:rPr lang="it-IT" sz="1300" b="1" dirty="0" smtClean="0"/>
              <a:t> Low Calorie </a:t>
            </a:r>
            <a:r>
              <a:rPr lang="it-IT" sz="1300" b="1" dirty="0" err="1" smtClean="0"/>
              <a:t>Diet</a:t>
            </a:r>
            <a:r>
              <a:rPr lang="it-IT" sz="1300" b="1" dirty="0" smtClean="0"/>
              <a:t> (VLCD): </a:t>
            </a:r>
            <a:r>
              <a:rPr lang="it-IT" sz="1300" b="1" dirty="0" err="1" smtClean="0"/>
              <a:t>surgical</a:t>
            </a:r>
            <a:r>
              <a:rPr lang="it-IT" sz="1300" b="1" dirty="0" smtClean="0"/>
              <a:t> Impact. </a:t>
            </a:r>
            <a:r>
              <a:rPr lang="it-IT" sz="1300" i="1" dirty="0" smtClean="0"/>
              <a:t>A </a:t>
            </a:r>
            <a:r>
              <a:rPr lang="it-IT" sz="1300" i="1" dirty="0" err="1" smtClean="0"/>
              <a:t>Albanse</a:t>
            </a:r>
            <a:r>
              <a:rPr lang="it-IT" sz="1300" i="1" dirty="0" smtClean="0"/>
              <a:t> </a:t>
            </a:r>
            <a:r>
              <a:rPr lang="it-IT" sz="1300" i="1" dirty="0" err="1" smtClean="0"/>
              <a:t>et</a:t>
            </a:r>
            <a:r>
              <a:rPr lang="it-IT" sz="1300" i="1" dirty="0" smtClean="0"/>
              <a:t> al. </a:t>
            </a:r>
            <a:r>
              <a:rPr lang="it-IT" sz="1300" i="1" dirty="0" err="1" smtClean="0"/>
              <a:t>Obes</a:t>
            </a:r>
            <a:r>
              <a:rPr lang="it-IT" sz="1300" i="1" dirty="0" smtClean="0"/>
              <a:t> </a:t>
            </a:r>
            <a:r>
              <a:rPr lang="it-IT" sz="1300" i="1" dirty="0" err="1" smtClean="0"/>
              <a:t>Surg</a:t>
            </a:r>
            <a:r>
              <a:rPr lang="it-IT" sz="1300" i="1" dirty="0" smtClean="0"/>
              <a:t> 2019; 29: 292-296</a:t>
            </a:r>
          </a:p>
          <a:p>
            <a:pPr algn="just"/>
            <a:r>
              <a:rPr lang="it-IT" sz="1300" b="1" dirty="0" smtClean="0"/>
              <a:t>Fast </a:t>
            </a:r>
            <a:r>
              <a:rPr lang="it-IT" sz="1300" b="1" dirty="0" err="1" smtClean="0"/>
              <a:t>Track</a:t>
            </a:r>
            <a:r>
              <a:rPr lang="it-IT" sz="1300" b="1" dirty="0" smtClean="0"/>
              <a:t> rescue </a:t>
            </a:r>
            <a:r>
              <a:rPr lang="it-IT" sz="1300" b="1" dirty="0" err="1" smtClean="0"/>
              <a:t>weight</a:t>
            </a:r>
            <a:r>
              <a:rPr lang="it-IT" sz="1300" b="1" dirty="0" smtClean="0"/>
              <a:t> </a:t>
            </a:r>
            <a:r>
              <a:rPr lang="it-IT" sz="1300" b="1" dirty="0" err="1" smtClean="0"/>
              <a:t>reduction</a:t>
            </a:r>
            <a:r>
              <a:rPr lang="it-IT" sz="1300" b="1" dirty="0" smtClean="0"/>
              <a:t> </a:t>
            </a:r>
            <a:r>
              <a:rPr lang="it-IT" sz="1300" b="1" dirty="0" err="1" smtClean="0"/>
              <a:t>therapy</a:t>
            </a:r>
            <a:r>
              <a:rPr lang="it-IT" sz="1300" b="1" dirty="0" smtClean="0"/>
              <a:t> </a:t>
            </a:r>
            <a:r>
              <a:rPr lang="it-IT" sz="1300" b="1" dirty="0" err="1" smtClean="0"/>
              <a:t>to</a:t>
            </a:r>
            <a:r>
              <a:rPr lang="it-IT" sz="1300" b="1" dirty="0" smtClean="0"/>
              <a:t> </a:t>
            </a:r>
            <a:r>
              <a:rPr lang="it-IT" sz="1300" b="1" dirty="0" err="1" smtClean="0"/>
              <a:t>achieve</a:t>
            </a:r>
            <a:r>
              <a:rPr lang="it-IT" sz="1300" b="1" dirty="0" smtClean="0"/>
              <a:t> </a:t>
            </a:r>
            <a:r>
              <a:rPr lang="it-IT" sz="1300" b="1" dirty="0" err="1" smtClean="0"/>
              <a:t>rapid</a:t>
            </a:r>
            <a:r>
              <a:rPr lang="it-IT" sz="1300" b="1" dirty="0" smtClean="0"/>
              <a:t> </a:t>
            </a:r>
            <a:r>
              <a:rPr lang="it-IT" sz="1300" b="1" dirty="0" err="1" smtClean="0"/>
              <a:t>tehnical</a:t>
            </a:r>
            <a:r>
              <a:rPr lang="it-IT" sz="1300" b="1" dirty="0" smtClean="0"/>
              <a:t> </a:t>
            </a:r>
            <a:r>
              <a:rPr lang="it-IT" sz="1300" b="1" dirty="0" err="1" smtClean="0"/>
              <a:t>oparability</a:t>
            </a:r>
            <a:r>
              <a:rPr lang="it-IT" sz="1300" b="1" dirty="0" smtClean="0"/>
              <a:t> </a:t>
            </a:r>
            <a:r>
              <a:rPr lang="it-IT" sz="1300" b="1" dirty="0" err="1" smtClean="0"/>
              <a:t>for</a:t>
            </a:r>
            <a:r>
              <a:rPr lang="it-IT" sz="1300" b="1" dirty="0" smtClean="0"/>
              <a:t> </a:t>
            </a:r>
            <a:r>
              <a:rPr lang="it-IT" sz="1300" b="1" dirty="0" err="1" smtClean="0"/>
              <a:t>emergengy</a:t>
            </a:r>
            <a:r>
              <a:rPr lang="it-IT" sz="1300" b="1" dirty="0" smtClean="0"/>
              <a:t> </a:t>
            </a:r>
            <a:r>
              <a:rPr lang="it-IT" sz="1300" b="1" dirty="0" err="1" smtClean="0"/>
              <a:t>bariatric</a:t>
            </a:r>
            <a:r>
              <a:rPr lang="it-IT" sz="1300" b="1" dirty="0" smtClean="0"/>
              <a:t> </a:t>
            </a:r>
            <a:r>
              <a:rPr lang="it-IT" sz="1300" b="1" dirty="0" err="1" smtClean="0"/>
              <a:t>surgery</a:t>
            </a:r>
            <a:r>
              <a:rPr lang="it-IT" sz="1300" b="1" dirty="0" smtClean="0"/>
              <a:t> in </a:t>
            </a:r>
            <a:r>
              <a:rPr lang="it-IT" sz="1300" b="1" dirty="0" err="1" smtClean="0"/>
              <a:t>patients</a:t>
            </a:r>
            <a:r>
              <a:rPr lang="it-IT" sz="1300" b="1" dirty="0" smtClean="0"/>
              <a:t> </a:t>
            </a:r>
            <a:r>
              <a:rPr lang="it-IT" sz="1300" b="1" dirty="0" err="1" smtClean="0"/>
              <a:t>with</a:t>
            </a:r>
            <a:r>
              <a:rPr lang="it-IT" sz="1300" b="1" dirty="0" smtClean="0"/>
              <a:t> </a:t>
            </a:r>
            <a:r>
              <a:rPr lang="it-IT" sz="1300" b="1" dirty="0" err="1" smtClean="0"/>
              <a:t>life-threatening</a:t>
            </a:r>
            <a:r>
              <a:rPr lang="it-IT" sz="1300" b="1" dirty="0" smtClean="0"/>
              <a:t> </a:t>
            </a:r>
            <a:r>
              <a:rPr lang="it-IT" sz="1300" b="1" dirty="0" err="1" smtClean="0"/>
              <a:t>inoperable</a:t>
            </a:r>
            <a:r>
              <a:rPr lang="it-IT" sz="1300" b="1" dirty="0" smtClean="0"/>
              <a:t> severe </a:t>
            </a:r>
            <a:r>
              <a:rPr lang="it-IT" sz="1300" b="1" dirty="0" err="1" smtClean="0"/>
              <a:t>obesity-a</a:t>
            </a:r>
            <a:r>
              <a:rPr lang="it-IT" sz="1300" b="1" dirty="0" smtClean="0"/>
              <a:t> </a:t>
            </a:r>
            <a:r>
              <a:rPr lang="it-IT" sz="1300" b="1" dirty="0" err="1" smtClean="0"/>
              <a:t>proof</a:t>
            </a:r>
            <a:r>
              <a:rPr lang="it-IT" sz="1300" b="1" dirty="0" smtClean="0"/>
              <a:t> </a:t>
            </a:r>
            <a:r>
              <a:rPr lang="it-IT" sz="1300" b="1" dirty="0" err="1" smtClean="0"/>
              <a:t>of</a:t>
            </a:r>
            <a:r>
              <a:rPr lang="it-IT" sz="1300" b="1" dirty="0" smtClean="0"/>
              <a:t> </a:t>
            </a:r>
            <a:r>
              <a:rPr lang="it-IT" sz="1300" b="1" dirty="0" err="1" smtClean="0"/>
              <a:t>concpt</a:t>
            </a:r>
            <a:r>
              <a:rPr lang="it-IT" sz="1300" b="1" dirty="0" smtClean="0"/>
              <a:t> </a:t>
            </a:r>
            <a:r>
              <a:rPr lang="it-IT" sz="1300" b="1" dirty="0" err="1" smtClean="0"/>
              <a:t>study</a:t>
            </a:r>
            <a:r>
              <a:rPr lang="it-IT" sz="1300" dirty="0" smtClean="0"/>
              <a:t>. </a:t>
            </a:r>
            <a:r>
              <a:rPr lang="it-IT" sz="1300" i="1" dirty="0" smtClean="0"/>
              <a:t>C </a:t>
            </a:r>
            <a:r>
              <a:rPr lang="it-IT" sz="1300" i="1" dirty="0" err="1" smtClean="0"/>
              <a:t>Stier</a:t>
            </a:r>
            <a:r>
              <a:rPr lang="it-IT" sz="1300" i="1" dirty="0" smtClean="0"/>
              <a:t> </a:t>
            </a:r>
            <a:r>
              <a:rPr lang="it-IT" sz="1300" i="1" dirty="0" err="1" smtClean="0"/>
              <a:t>et</a:t>
            </a:r>
            <a:r>
              <a:rPr lang="it-IT" sz="1300" i="1" dirty="0" smtClean="0"/>
              <a:t> al. </a:t>
            </a:r>
            <a:r>
              <a:rPr lang="it-IT" sz="1300" i="1" dirty="0" err="1" smtClean="0"/>
              <a:t>Clin</a:t>
            </a:r>
            <a:r>
              <a:rPr lang="it-IT" sz="1300" i="1" dirty="0" smtClean="0"/>
              <a:t> </a:t>
            </a:r>
            <a:r>
              <a:rPr lang="it-IT" sz="1300" i="1" dirty="0" err="1" smtClean="0"/>
              <a:t>Nutr</a:t>
            </a:r>
            <a:r>
              <a:rPr lang="it-IT" sz="1300" i="1" dirty="0" smtClean="0"/>
              <a:t> ESPEN 2022. 50: 238-246</a:t>
            </a:r>
            <a:endParaRPr lang="it-IT" sz="1300" dirty="0" smtClean="0"/>
          </a:p>
          <a:p>
            <a:pPr algn="just"/>
            <a:r>
              <a:rPr lang="it-IT" sz="1300" b="1" dirty="0" err="1" smtClean="0"/>
              <a:t>SICOB-endorsed</a:t>
            </a:r>
            <a:r>
              <a:rPr lang="it-IT" sz="1300" b="1" dirty="0" smtClean="0"/>
              <a:t> </a:t>
            </a:r>
            <a:r>
              <a:rPr lang="it-IT" sz="1300" b="1" dirty="0" err="1" smtClean="0"/>
              <a:t>national</a:t>
            </a:r>
            <a:r>
              <a:rPr lang="it-IT" sz="1300" b="1" dirty="0" smtClean="0"/>
              <a:t> </a:t>
            </a:r>
            <a:r>
              <a:rPr lang="it-IT" sz="1300" b="1" dirty="0" err="1" smtClean="0"/>
              <a:t>Delphi</a:t>
            </a:r>
            <a:r>
              <a:rPr lang="it-IT" sz="1300" b="1" dirty="0" smtClean="0"/>
              <a:t> </a:t>
            </a:r>
            <a:r>
              <a:rPr lang="it-IT" sz="1300" b="1" dirty="0" err="1" smtClean="0"/>
              <a:t>consensus</a:t>
            </a:r>
            <a:r>
              <a:rPr lang="it-IT" sz="1300" b="1" dirty="0" smtClean="0"/>
              <a:t> on </a:t>
            </a:r>
            <a:r>
              <a:rPr lang="it-IT" sz="1300" b="1" dirty="0" err="1" smtClean="0"/>
              <a:t>obesity</a:t>
            </a:r>
            <a:r>
              <a:rPr lang="it-IT" sz="1300" b="1" dirty="0" smtClean="0"/>
              <a:t> treatment </a:t>
            </a:r>
            <a:r>
              <a:rPr lang="it-IT" sz="1300" b="1" dirty="0" err="1" smtClean="0"/>
              <a:t>optimization</a:t>
            </a:r>
            <a:r>
              <a:rPr lang="it-IT" sz="1300" b="1" dirty="0" smtClean="0"/>
              <a:t>: focus on </a:t>
            </a:r>
            <a:r>
              <a:rPr lang="it-IT" sz="1300" b="1" dirty="0" err="1" smtClean="0"/>
              <a:t>diagnosis</a:t>
            </a:r>
            <a:r>
              <a:rPr lang="it-IT" sz="1300" b="1" dirty="0" smtClean="0"/>
              <a:t>, </a:t>
            </a:r>
            <a:r>
              <a:rPr lang="it-IT" sz="1300" b="1" dirty="0" err="1" smtClean="0"/>
              <a:t>pre-operative</a:t>
            </a:r>
            <a:r>
              <a:rPr lang="it-IT" sz="1300" b="1" dirty="0" smtClean="0"/>
              <a:t> management, and </a:t>
            </a:r>
            <a:r>
              <a:rPr lang="it-IT" sz="1300" b="1" dirty="0" err="1" smtClean="0"/>
              <a:t>weight</a:t>
            </a:r>
            <a:r>
              <a:rPr lang="it-IT" sz="1300" b="1" dirty="0" smtClean="0"/>
              <a:t> </a:t>
            </a:r>
            <a:r>
              <a:rPr lang="it-IT" sz="1300" b="1" dirty="0" err="1" smtClean="0"/>
              <a:t>regain</a:t>
            </a:r>
            <a:r>
              <a:rPr lang="it-IT" sz="1300" b="1" dirty="0" smtClean="0"/>
              <a:t>/</a:t>
            </a:r>
            <a:r>
              <a:rPr lang="it-IT" sz="1300" b="1" dirty="0" err="1" smtClean="0"/>
              <a:t>insufficient</a:t>
            </a:r>
            <a:r>
              <a:rPr lang="it-IT" sz="1300" b="1" dirty="0" smtClean="0"/>
              <a:t> </a:t>
            </a:r>
            <a:r>
              <a:rPr lang="it-IT" sz="1300" b="1" dirty="0" err="1" smtClean="0"/>
              <a:t>weight</a:t>
            </a:r>
            <a:r>
              <a:rPr lang="it-IT" sz="1300" b="1" dirty="0" smtClean="0"/>
              <a:t> loss </a:t>
            </a:r>
            <a:r>
              <a:rPr lang="it-IT" sz="1300" b="1" dirty="0" err="1" smtClean="0"/>
              <a:t>approach</a:t>
            </a:r>
            <a:r>
              <a:rPr lang="it-IT" sz="1300" dirty="0" smtClean="0"/>
              <a:t>. </a:t>
            </a:r>
            <a:r>
              <a:rPr lang="it-IT" sz="1300" i="1" dirty="0" smtClean="0"/>
              <a:t>M A Zappa </a:t>
            </a:r>
            <a:r>
              <a:rPr lang="it-IT" sz="1300" i="1" dirty="0" err="1" smtClean="0"/>
              <a:t>et</a:t>
            </a:r>
            <a:r>
              <a:rPr lang="it-IT" sz="1300" i="1" dirty="0" smtClean="0"/>
              <a:t> al. </a:t>
            </a:r>
            <a:r>
              <a:rPr lang="it-IT" sz="1300" i="1" dirty="0" err="1" smtClean="0"/>
              <a:t>Eat</a:t>
            </a:r>
            <a:r>
              <a:rPr lang="it-IT" sz="1300" i="1" dirty="0" smtClean="0"/>
              <a:t> </a:t>
            </a:r>
            <a:r>
              <a:rPr lang="it-IT" sz="1300" i="1" dirty="0" err="1" smtClean="0"/>
              <a:t>Weight</a:t>
            </a:r>
            <a:r>
              <a:rPr lang="it-IT" sz="1300" i="1" dirty="0" smtClean="0"/>
              <a:t> </a:t>
            </a:r>
            <a:r>
              <a:rPr lang="it-IT" sz="1300" i="1" dirty="0" err="1" smtClean="0"/>
              <a:t>Disord</a:t>
            </a:r>
            <a:r>
              <a:rPr lang="it-IT" sz="1300" i="1" dirty="0" smtClean="0"/>
              <a:t> 2023. </a:t>
            </a:r>
            <a:r>
              <a:rPr lang="it-IT" sz="1300" i="1" dirty="0" err="1" smtClean="0"/>
              <a:t>Feb</a:t>
            </a:r>
            <a:r>
              <a:rPr lang="it-IT" sz="1300" i="1" dirty="0" smtClean="0"/>
              <a:t> 10; 28 (1):5.</a:t>
            </a:r>
            <a:r>
              <a:rPr lang="it-IT" sz="1800" i="1" dirty="0" smtClean="0"/>
              <a:t> </a:t>
            </a:r>
            <a:endParaRPr lang="it-IT" sz="1800" i="1" dirty="0"/>
          </a:p>
          <a:p>
            <a:endParaRPr lang="it-IT" dirty="0"/>
          </a:p>
        </p:txBody>
      </p:sp>
    </p:spTree>
    <p:extLst>
      <p:ext uri="{BB962C8B-B14F-4D97-AF65-F5344CB8AC3E}">
        <p14:creationId xmlns:p14="http://schemas.microsoft.com/office/powerpoint/2010/main" xmlns="" val="8487712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p:cNvSpPr>
            <a:spLocks noGrp="1"/>
          </p:cNvSpPr>
          <p:nvPr>
            <p:ph idx="1"/>
          </p:nvPr>
        </p:nvSpPr>
        <p:spPr/>
        <p:txBody>
          <a:bodyPr>
            <a:normAutofit/>
          </a:bodyPr>
          <a:lstStyle/>
          <a:p>
            <a:pPr algn="ctr">
              <a:buNone/>
            </a:pPr>
            <a:r>
              <a:rPr lang="it-IT" sz="2800" b="1" dirty="0">
                <a:solidFill>
                  <a:schemeClr val="tx1"/>
                </a:solidFill>
                <a:latin typeface="+mj-lt"/>
              </a:rPr>
              <a:t>L’Intervento Bariatrico</a:t>
            </a:r>
          </a:p>
          <a:p>
            <a:pPr algn="ctr">
              <a:buNone/>
            </a:pPr>
            <a:r>
              <a:rPr lang="it-IT" sz="2800" b="1" dirty="0">
                <a:latin typeface="+mj-lt"/>
              </a:rPr>
              <a:t>punta al</a:t>
            </a:r>
          </a:p>
          <a:p>
            <a:pPr algn="ctr"/>
            <a:r>
              <a:rPr lang="it-IT" sz="2800" b="1" dirty="0">
                <a:solidFill>
                  <a:schemeClr val="accent1"/>
                </a:solidFill>
                <a:latin typeface="+mj-lt"/>
              </a:rPr>
              <a:t> Calo Ponderale</a:t>
            </a:r>
          </a:p>
          <a:p>
            <a:pPr algn="ctr">
              <a:buNone/>
            </a:pPr>
            <a:r>
              <a:rPr lang="it-IT" sz="2800" b="1" i="1" dirty="0">
                <a:solidFill>
                  <a:schemeClr val="tx1"/>
                </a:solidFill>
                <a:latin typeface="+mj-lt"/>
              </a:rPr>
              <a:t>E soprattutto al</a:t>
            </a:r>
          </a:p>
          <a:p>
            <a:pPr algn="ctr"/>
            <a:r>
              <a:rPr lang="it-IT" sz="2800" b="1" i="1" dirty="0">
                <a:solidFill>
                  <a:schemeClr val="accent1"/>
                </a:solidFill>
                <a:latin typeface="+mj-lt"/>
              </a:rPr>
              <a:t>Cambiamento nello Stile di Vita</a:t>
            </a:r>
            <a:endParaRPr lang="it-IT" sz="2800" i="1" dirty="0">
              <a:solidFill>
                <a:schemeClr val="accent1"/>
              </a:solidFill>
              <a:latin typeface="+mj-lt"/>
            </a:endParaRPr>
          </a:p>
          <a:p>
            <a:pPr algn="ctr">
              <a:buNone/>
            </a:pPr>
            <a:endParaRPr lang="it-IT" sz="2400" b="1" dirty="0">
              <a:latin typeface="+mj-lt"/>
            </a:endParaRPr>
          </a:p>
        </p:txBody>
      </p:sp>
    </p:spTree>
    <p:extLst>
      <p:ext uri="{BB962C8B-B14F-4D97-AF65-F5344CB8AC3E}">
        <p14:creationId xmlns:p14="http://schemas.microsoft.com/office/powerpoint/2010/main" xmlns="" val="25828120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A9F28BF-EDDB-6B08-2A38-843C6EF22E6A}"/>
              </a:ext>
            </a:extLst>
          </p:cNvPr>
          <p:cNvSpPr>
            <a:spLocks noGrp="1"/>
          </p:cNvSpPr>
          <p:nvPr>
            <p:ph type="title"/>
          </p:nvPr>
        </p:nvSpPr>
        <p:spPr/>
        <p:txBody>
          <a:bodyPr/>
          <a:lstStyle/>
          <a:p>
            <a:pPr algn="ctr"/>
            <a:r>
              <a:rPr lang="it-IT" sz="3600" b="1" dirty="0">
                <a:solidFill>
                  <a:schemeClr val="accent1"/>
                </a:solidFill>
              </a:rPr>
              <a:t>Follow up e prevenzione del drop out</a:t>
            </a:r>
            <a:endParaRPr lang="it-IT" dirty="0">
              <a:solidFill>
                <a:schemeClr val="accent1"/>
              </a:solidFill>
            </a:endParaRPr>
          </a:p>
        </p:txBody>
      </p:sp>
      <p:sp>
        <p:nvSpPr>
          <p:cNvPr id="3" name="Segnaposto contenuto 2">
            <a:extLst>
              <a:ext uri="{FF2B5EF4-FFF2-40B4-BE49-F238E27FC236}">
                <a16:creationId xmlns:a16="http://schemas.microsoft.com/office/drawing/2014/main" xmlns="" id="{E7D6D09B-3AC5-2979-0A36-82159277C837}"/>
              </a:ext>
            </a:extLst>
          </p:cNvPr>
          <p:cNvSpPr>
            <a:spLocks noGrp="1"/>
          </p:cNvSpPr>
          <p:nvPr>
            <p:ph idx="1"/>
          </p:nvPr>
        </p:nvSpPr>
        <p:spPr/>
        <p:txBody>
          <a:bodyPr>
            <a:normAutofit fontScale="70000" lnSpcReduction="20000"/>
          </a:bodyPr>
          <a:lstStyle/>
          <a:p>
            <a:pPr algn="ctr">
              <a:buNone/>
            </a:pPr>
            <a:r>
              <a:rPr lang="it-IT" sz="3800" b="1" dirty="0">
                <a:solidFill>
                  <a:schemeClr val="accent1"/>
                </a:solidFill>
                <a:latin typeface="+mj-lt"/>
              </a:rPr>
              <a:t>Stile di Vita Modificato</a:t>
            </a:r>
          </a:p>
          <a:p>
            <a:pPr algn="ctr">
              <a:buNone/>
            </a:pPr>
            <a:endParaRPr lang="it-IT" sz="2000" b="1" dirty="0">
              <a:latin typeface="+mj-lt"/>
            </a:endParaRPr>
          </a:p>
          <a:p>
            <a:r>
              <a:rPr lang="it-IT" sz="3500" b="1" i="1" dirty="0">
                <a:latin typeface="+mj-lt"/>
              </a:rPr>
              <a:t>attenzione alla corretta alimentazione</a:t>
            </a:r>
          </a:p>
          <a:p>
            <a:pPr marL="0" indent="0">
              <a:buNone/>
            </a:pPr>
            <a:r>
              <a:rPr lang="it-IT" sz="3500" b="1" i="1" dirty="0">
                <a:latin typeface="+mj-lt"/>
              </a:rPr>
              <a:t>   </a:t>
            </a:r>
          </a:p>
          <a:p>
            <a:r>
              <a:rPr lang="it-IT" sz="3500" b="1" i="1" dirty="0">
                <a:latin typeface="+mj-lt"/>
              </a:rPr>
              <a:t>esecuzione di una idonea attività fisica</a:t>
            </a:r>
          </a:p>
          <a:p>
            <a:pPr marL="0" indent="0">
              <a:buNone/>
            </a:pPr>
            <a:endParaRPr lang="it-IT" sz="3500" b="1" i="1" dirty="0">
              <a:latin typeface="+mj-lt"/>
            </a:endParaRPr>
          </a:p>
          <a:p>
            <a:r>
              <a:rPr lang="it-IT" sz="3500" b="1" i="1" dirty="0">
                <a:latin typeface="+mj-lt"/>
              </a:rPr>
              <a:t>utilizzo di supporto psicologico </a:t>
            </a:r>
          </a:p>
          <a:p>
            <a:pPr algn="ctr">
              <a:buNone/>
            </a:pPr>
            <a:endParaRPr lang="it-IT" sz="2400" b="1" i="1" dirty="0">
              <a:latin typeface="+mj-lt"/>
            </a:endParaRPr>
          </a:p>
          <a:p>
            <a:pPr marL="0" indent="0" algn="just">
              <a:buNone/>
            </a:pPr>
            <a:r>
              <a:rPr lang="en-US" i="1" dirty="0">
                <a:latin typeface="+mj-lt"/>
              </a:rPr>
              <a:t>. </a:t>
            </a:r>
          </a:p>
          <a:p>
            <a:pPr marL="0" indent="0" algn="just">
              <a:buNone/>
            </a:pPr>
            <a:endParaRPr lang="en-US" i="1" dirty="0">
              <a:latin typeface="+mj-lt"/>
            </a:endParaRPr>
          </a:p>
          <a:p>
            <a:endParaRPr lang="it-IT" dirty="0"/>
          </a:p>
        </p:txBody>
      </p:sp>
    </p:spTree>
    <p:extLst>
      <p:ext uri="{BB962C8B-B14F-4D97-AF65-F5344CB8AC3E}">
        <p14:creationId xmlns:p14="http://schemas.microsoft.com/office/powerpoint/2010/main" xmlns="" val="40597802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24D5007-00C5-9F60-B8F6-F4F69C5E256B}"/>
              </a:ext>
            </a:extLst>
          </p:cNvPr>
          <p:cNvSpPr>
            <a:spLocks noGrp="1"/>
          </p:cNvSpPr>
          <p:nvPr>
            <p:ph type="title"/>
          </p:nvPr>
        </p:nvSpPr>
        <p:spPr/>
        <p:txBody>
          <a:bodyPr/>
          <a:lstStyle/>
          <a:p>
            <a:pPr algn="ctr"/>
            <a:r>
              <a:rPr lang="it-IT" sz="3600" b="1" dirty="0">
                <a:solidFill>
                  <a:schemeClr val="accent1"/>
                </a:solidFill>
              </a:rPr>
              <a:t>Follow up e prevenzione del drop out</a:t>
            </a:r>
            <a:endParaRPr lang="it-IT" dirty="0">
              <a:solidFill>
                <a:schemeClr val="accent1"/>
              </a:solidFill>
            </a:endParaRPr>
          </a:p>
        </p:txBody>
      </p:sp>
      <p:sp>
        <p:nvSpPr>
          <p:cNvPr id="3" name="Segnaposto contenuto 2">
            <a:extLst>
              <a:ext uri="{FF2B5EF4-FFF2-40B4-BE49-F238E27FC236}">
                <a16:creationId xmlns:a16="http://schemas.microsoft.com/office/drawing/2014/main" xmlns="" id="{898467C5-5316-B885-DD22-ADD50A3BD9E7}"/>
              </a:ext>
            </a:extLst>
          </p:cNvPr>
          <p:cNvSpPr>
            <a:spLocks noGrp="1"/>
          </p:cNvSpPr>
          <p:nvPr>
            <p:ph idx="1"/>
          </p:nvPr>
        </p:nvSpPr>
        <p:spPr/>
        <p:txBody>
          <a:bodyPr>
            <a:normAutofit/>
          </a:bodyPr>
          <a:lstStyle/>
          <a:p>
            <a:pPr marL="0" indent="0" algn="just">
              <a:buNone/>
            </a:pPr>
            <a:r>
              <a:rPr lang="it-IT" sz="2000" b="1" dirty="0">
                <a:solidFill>
                  <a:schemeClr val="tx1"/>
                </a:solidFill>
              </a:rPr>
              <a:t>Bibliografia</a:t>
            </a:r>
          </a:p>
          <a:p>
            <a:pPr marL="0" indent="0" algn="just">
              <a:buNone/>
            </a:pPr>
            <a:endParaRPr lang="it-IT" sz="1600" b="1" dirty="0">
              <a:solidFill>
                <a:schemeClr val="tx1"/>
              </a:solidFill>
            </a:endParaRPr>
          </a:p>
          <a:p>
            <a:pPr algn="just"/>
            <a:r>
              <a:rPr lang="it-IT" sz="1600" b="1" dirty="0"/>
              <a:t>Lifestyle </a:t>
            </a:r>
            <a:r>
              <a:rPr lang="it-IT" sz="1600" b="1" dirty="0" err="1"/>
              <a:t>intervention</a:t>
            </a:r>
            <a:r>
              <a:rPr lang="it-IT" sz="1600" b="1" dirty="0"/>
              <a:t> </a:t>
            </a:r>
            <a:r>
              <a:rPr lang="it-IT" sz="1600" b="1" dirty="0" err="1"/>
              <a:t>favorably</a:t>
            </a:r>
            <a:r>
              <a:rPr lang="it-IT" sz="1600" b="1" dirty="0"/>
              <a:t> </a:t>
            </a:r>
            <a:r>
              <a:rPr lang="it-IT" sz="1600" b="1" dirty="0" err="1"/>
              <a:t>affects</a:t>
            </a:r>
            <a:r>
              <a:rPr lang="it-IT" sz="1600" b="1" dirty="0"/>
              <a:t> weight </a:t>
            </a:r>
            <a:r>
              <a:rPr lang="it-IT" sz="1600" b="1" dirty="0" err="1"/>
              <a:t>loss</a:t>
            </a:r>
            <a:r>
              <a:rPr lang="it-IT" sz="1600" b="1" dirty="0"/>
              <a:t> and </a:t>
            </a:r>
            <a:r>
              <a:rPr lang="it-IT" sz="1600" b="1" dirty="0" err="1"/>
              <a:t>maintenance</a:t>
            </a:r>
            <a:r>
              <a:rPr lang="it-IT" sz="1600" b="1" dirty="0"/>
              <a:t> following </a:t>
            </a:r>
            <a:r>
              <a:rPr lang="it-IT" sz="1600" b="1" dirty="0" err="1"/>
              <a:t>obesity</a:t>
            </a:r>
            <a:r>
              <a:rPr lang="it-IT" sz="1600" b="1" dirty="0"/>
              <a:t> surgery. </a:t>
            </a:r>
            <a:r>
              <a:rPr lang="it-IT" sz="1600" i="1" dirty="0"/>
              <a:t>A. </a:t>
            </a:r>
            <a:r>
              <a:rPr lang="it-IT" sz="1600" i="1" dirty="0" err="1"/>
              <a:t>Papalazarou</a:t>
            </a:r>
            <a:r>
              <a:rPr lang="it-IT" sz="1600" i="1" dirty="0"/>
              <a:t> et al. </a:t>
            </a:r>
            <a:r>
              <a:rPr lang="it-IT" sz="1600" i="1" dirty="0" err="1"/>
              <a:t>Obes</a:t>
            </a:r>
            <a:r>
              <a:rPr lang="it-IT" sz="1600" i="1" dirty="0"/>
              <a:t> (Silver Spring) 2010; Jul; 18 (7): 1348-53. </a:t>
            </a:r>
          </a:p>
          <a:p>
            <a:pPr algn="just"/>
            <a:r>
              <a:rPr lang="en-US" sz="1600" b="1" dirty="0"/>
              <a:t>Lifestyle modification approaches for the treatment of obesity in adults</a:t>
            </a:r>
            <a:r>
              <a:rPr lang="en-US" sz="1600" dirty="0"/>
              <a:t>. </a:t>
            </a:r>
            <a:r>
              <a:rPr lang="en-US" sz="1600" dirty="0" err="1"/>
              <a:t>Wadden</a:t>
            </a:r>
            <a:r>
              <a:rPr lang="en-US" sz="1600" dirty="0"/>
              <a:t> TA, </a:t>
            </a:r>
            <a:r>
              <a:rPr lang="en-US" sz="1600" dirty="0" err="1"/>
              <a:t>Tronieri</a:t>
            </a:r>
            <a:r>
              <a:rPr lang="en-US" sz="1600" dirty="0"/>
              <a:t> JS, </a:t>
            </a:r>
            <a:r>
              <a:rPr lang="en-US" sz="1600" dirty="0" err="1"/>
              <a:t>Butryn</a:t>
            </a:r>
            <a:r>
              <a:rPr lang="en-US" sz="1600" dirty="0"/>
              <a:t> ML. </a:t>
            </a:r>
            <a:r>
              <a:rPr lang="en-US" sz="1600" i="1" dirty="0"/>
              <a:t>Am Psychol 2020; 75(2): 235-51</a:t>
            </a:r>
            <a:r>
              <a:rPr lang="it-IT" sz="1600" b="1" dirty="0"/>
              <a:t> </a:t>
            </a:r>
          </a:p>
          <a:p>
            <a:pPr algn="just"/>
            <a:r>
              <a:rPr lang="it-IT" sz="1600" b="1" dirty="0">
                <a:solidFill>
                  <a:schemeClr val="tx1"/>
                </a:solidFill>
              </a:rPr>
              <a:t>Cost-</a:t>
            </a:r>
            <a:r>
              <a:rPr lang="it-IT" sz="1600" b="1" dirty="0" err="1">
                <a:solidFill>
                  <a:schemeClr val="tx1"/>
                </a:solidFill>
              </a:rPr>
              <a:t>effectiveness</a:t>
            </a:r>
            <a:r>
              <a:rPr lang="it-IT" sz="1600" b="1" dirty="0">
                <a:solidFill>
                  <a:schemeClr val="tx1"/>
                </a:solidFill>
              </a:rPr>
              <a:t> of an educational </a:t>
            </a:r>
            <a:r>
              <a:rPr lang="it-IT" sz="1600" b="1" dirty="0" err="1">
                <a:solidFill>
                  <a:schemeClr val="tx1"/>
                </a:solidFill>
              </a:rPr>
              <a:t>healthcare</a:t>
            </a:r>
            <a:r>
              <a:rPr lang="it-IT" sz="1600" b="1" dirty="0">
                <a:solidFill>
                  <a:schemeClr val="tx1"/>
                </a:solidFill>
              </a:rPr>
              <a:t> </a:t>
            </a:r>
            <a:r>
              <a:rPr lang="it-IT" sz="1600" b="1" dirty="0" err="1">
                <a:solidFill>
                  <a:schemeClr val="tx1"/>
                </a:solidFill>
              </a:rPr>
              <a:t>circuit</a:t>
            </a:r>
            <a:r>
              <a:rPr lang="it-IT" sz="1600" b="1" dirty="0">
                <a:solidFill>
                  <a:schemeClr val="tx1"/>
                </a:solidFill>
              </a:rPr>
              <a:t> for </a:t>
            </a:r>
            <a:r>
              <a:rPr lang="it-IT" sz="1600" b="1" dirty="0" err="1">
                <a:solidFill>
                  <a:schemeClr val="tx1"/>
                </a:solidFill>
              </a:rPr>
              <a:t>bariatric</a:t>
            </a:r>
            <a:r>
              <a:rPr lang="it-IT" sz="1600" b="1" dirty="0">
                <a:solidFill>
                  <a:schemeClr val="tx1"/>
                </a:solidFill>
              </a:rPr>
              <a:t> surgery in France</a:t>
            </a:r>
            <a:r>
              <a:rPr lang="it-IT" sz="1600" dirty="0">
                <a:solidFill>
                  <a:schemeClr val="tx1"/>
                </a:solidFill>
              </a:rPr>
              <a:t>. </a:t>
            </a:r>
            <a:r>
              <a:rPr lang="it-IT" sz="1600" i="1" dirty="0">
                <a:solidFill>
                  <a:schemeClr val="tx1"/>
                </a:solidFill>
              </a:rPr>
              <a:t>Duenas A et al.  Public Health 2019; 172: 43-51</a:t>
            </a:r>
            <a:r>
              <a:rPr lang="it-IT" sz="1400" i="1" dirty="0">
                <a:solidFill>
                  <a:schemeClr val="tx1"/>
                </a:solidFill>
              </a:rPr>
              <a:t>.</a:t>
            </a:r>
          </a:p>
          <a:p>
            <a:endParaRPr lang="it-IT" sz="1400" b="1" dirty="0">
              <a:latin typeface="+mj-lt"/>
            </a:endParaRPr>
          </a:p>
          <a:p>
            <a:pPr marL="0" indent="0">
              <a:buNone/>
            </a:pPr>
            <a:endParaRPr lang="it-IT" sz="1400" b="1" dirty="0">
              <a:latin typeface="+mj-lt"/>
            </a:endParaRPr>
          </a:p>
          <a:p>
            <a:pPr marL="0" indent="0">
              <a:buNone/>
            </a:pPr>
            <a:endParaRPr lang="it-IT" sz="1400" i="1" dirty="0">
              <a:latin typeface="+mj-lt"/>
            </a:endParaRPr>
          </a:p>
        </p:txBody>
      </p:sp>
    </p:spTree>
    <p:extLst>
      <p:ext uri="{BB962C8B-B14F-4D97-AF65-F5344CB8AC3E}">
        <p14:creationId xmlns:p14="http://schemas.microsoft.com/office/powerpoint/2010/main" xmlns="" val="16314389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07704" y="620688"/>
            <a:ext cx="6589199" cy="1280890"/>
          </a:xfrm>
        </p:spPr>
        <p:txBody>
          <a:bodyPr>
            <a:normAutofit fontScale="90000"/>
          </a:bodyPr>
          <a:lstStyle/>
          <a:p>
            <a:pPr algn="ctr"/>
            <a:r>
              <a:rPr lang="it-IT" sz="4000" b="1" dirty="0">
                <a:solidFill>
                  <a:schemeClr val="accent1"/>
                </a:solidFill>
              </a:rPr>
              <a:t>Follow up e prevenzione del drop out</a:t>
            </a:r>
            <a:endParaRPr lang="it-IT" sz="3600" dirty="0">
              <a:solidFill>
                <a:schemeClr val="accent1"/>
              </a:solidFill>
            </a:endParaRPr>
          </a:p>
        </p:txBody>
      </p:sp>
      <p:sp>
        <p:nvSpPr>
          <p:cNvPr id="3" name="Segnaposto contenuto 2"/>
          <p:cNvSpPr>
            <a:spLocks noGrp="1"/>
          </p:cNvSpPr>
          <p:nvPr>
            <p:ph idx="1"/>
          </p:nvPr>
        </p:nvSpPr>
        <p:spPr>
          <a:xfrm>
            <a:off x="1835695" y="2204864"/>
            <a:ext cx="7025875" cy="4029026"/>
          </a:xfrm>
        </p:spPr>
        <p:txBody>
          <a:bodyPr>
            <a:normAutofit/>
          </a:bodyPr>
          <a:lstStyle/>
          <a:p>
            <a:pPr algn="ctr">
              <a:buNone/>
            </a:pPr>
            <a:r>
              <a:rPr lang="it-IT" sz="2800" b="1" dirty="0">
                <a:solidFill>
                  <a:schemeClr val="accent1"/>
                </a:solidFill>
              </a:rPr>
              <a:t>Follow POST Chirurgia Bariatrica</a:t>
            </a:r>
          </a:p>
          <a:p>
            <a:pPr algn="ctr">
              <a:buNone/>
            </a:pPr>
            <a:endParaRPr lang="it-IT" sz="2800" b="1" dirty="0"/>
          </a:p>
          <a:p>
            <a:pPr algn="just"/>
            <a:r>
              <a:rPr lang="it-IT" sz="2800" b="1" dirty="0"/>
              <a:t>Programmato  nel lungo termine </a:t>
            </a:r>
            <a:endParaRPr lang="it-IT" sz="2800" dirty="0"/>
          </a:p>
          <a:p>
            <a:pPr algn="just"/>
            <a:endParaRPr lang="it-IT" sz="2800" b="1" dirty="0"/>
          </a:p>
          <a:p>
            <a:pPr algn="just"/>
            <a:r>
              <a:rPr lang="it-IT" sz="2800" b="1" dirty="0"/>
              <a:t>Effettuato da Equipe interdisciplinare  specializzata</a:t>
            </a:r>
          </a:p>
          <a:p>
            <a:pPr marL="0" indent="0" algn="just">
              <a:buNone/>
            </a:pPr>
            <a:endParaRPr lang="it-IT" sz="3200" b="1" dirty="0"/>
          </a:p>
          <a:p>
            <a:pPr>
              <a:buNone/>
            </a:pPr>
            <a:endParaRPr lang="it-IT" sz="3200" dirty="0"/>
          </a:p>
          <a:p>
            <a:endParaRPr lang="it-IT" b="1" dirty="0"/>
          </a:p>
          <a:p>
            <a:endParaRPr lang="it-IT" dirty="0"/>
          </a:p>
        </p:txBody>
      </p:sp>
    </p:spTree>
    <p:extLst>
      <p:ext uri="{BB962C8B-B14F-4D97-AF65-F5344CB8AC3E}">
        <p14:creationId xmlns:p14="http://schemas.microsoft.com/office/powerpoint/2010/main" xmlns="" val="20014792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8928B4B-F313-57DF-8F03-382D59F67520}"/>
              </a:ext>
            </a:extLst>
          </p:cNvPr>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a:extLst>
              <a:ext uri="{FF2B5EF4-FFF2-40B4-BE49-F238E27FC236}">
                <a16:creationId xmlns:a16="http://schemas.microsoft.com/office/drawing/2014/main" xmlns="" id="{82F535F4-D32C-E9F7-4B91-01CAEF339D18}"/>
              </a:ext>
            </a:extLst>
          </p:cNvPr>
          <p:cNvSpPr>
            <a:spLocks noGrp="1"/>
          </p:cNvSpPr>
          <p:nvPr>
            <p:ph idx="1"/>
          </p:nvPr>
        </p:nvSpPr>
        <p:spPr/>
        <p:txBody>
          <a:bodyPr>
            <a:normAutofit fontScale="47500" lnSpcReduction="20000"/>
          </a:bodyPr>
          <a:lstStyle/>
          <a:p>
            <a:pPr marL="0" indent="0" algn="ctr">
              <a:buNone/>
            </a:pPr>
            <a:endParaRPr lang="it-IT" b="1" dirty="0"/>
          </a:p>
          <a:p>
            <a:pPr marL="0" indent="0" algn="ctr">
              <a:buNone/>
            </a:pPr>
            <a:endParaRPr lang="it-IT" b="1" dirty="0"/>
          </a:p>
          <a:p>
            <a:pPr algn="just"/>
            <a:r>
              <a:rPr lang="it-IT" sz="3400" b="1" dirty="0"/>
              <a:t>PICO 30: Si raccomanda il </a:t>
            </a:r>
            <a:r>
              <a:rPr lang="it-IT" sz="3400" b="1" dirty="0">
                <a:solidFill>
                  <a:schemeClr val="accent1"/>
                </a:solidFill>
              </a:rPr>
              <a:t>follow-up multidisciplinare post-chirurgico </a:t>
            </a:r>
            <a:r>
              <a:rPr lang="it-IT" sz="3400" b="1" dirty="0"/>
              <a:t>nei pazienti sottoposti ad un intervento di chirurgia metabolico-bariatrica. </a:t>
            </a:r>
          </a:p>
          <a:p>
            <a:pPr algn="just"/>
            <a:r>
              <a:rPr lang="it-IT" sz="3400" b="1" u="sng" dirty="0">
                <a:solidFill>
                  <a:schemeClr val="accent1"/>
                </a:solidFill>
              </a:rPr>
              <a:t>Raccomandazione forte a favore</a:t>
            </a:r>
            <a:r>
              <a:rPr lang="it-IT" sz="3400" b="1" u="sng" dirty="0"/>
              <a:t>, con qualità delle prove moderata</a:t>
            </a:r>
            <a:endParaRPr lang="it-IT" sz="3400" u="sng" dirty="0"/>
          </a:p>
          <a:p>
            <a:pPr algn="just"/>
            <a:r>
              <a:rPr lang="it-IT" sz="3400" b="1" dirty="0"/>
              <a:t>Pico 31: Si raccomandano interventi post-chirurgici per la </a:t>
            </a:r>
            <a:r>
              <a:rPr lang="it-IT" sz="3400" b="1" dirty="0">
                <a:solidFill>
                  <a:schemeClr val="accent1"/>
                </a:solidFill>
              </a:rPr>
              <a:t>modifica dello stile di vita </a:t>
            </a:r>
            <a:r>
              <a:rPr lang="it-IT" sz="3400" b="1" dirty="0"/>
              <a:t>nei pazienti sottoposti  ad un intervento di chirurgia metabolico-bariatrica, per il mantenimento del peso perso. </a:t>
            </a:r>
          </a:p>
          <a:p>
            <a:pPr algn="just"/>
            <a:r>
              <a:rPr lang="it-IT" sz="3400" b="1" u="sng" dirty="0">
                <a:solidFill>
                  <a:schemeClr val="accent1"/>
                </a:solidFill>
              </a:rPr>
              <a:t>Raccomandazione forte a favore</a:t>
            </a:r>
            <a:r>
              <a:rPr lang="it-IT" sz="3400" b="1" u="sng" dirty="0"/>
              <a:t>, con qualità delle prove molto bassa</a:t>
            </a:r>
            <a:r>
              <a:rPr lang="it-IT" sz="3400" dirty="0"/>
              <a:t>	</a:t>
            </a:r>
          </a:p>
          <a:p>
            <a:pPr marL="0" indent="0">
              <a:buNone/>
            </a:pPr>
            <a:r>
              <a:rPr lang="it-IT" sz="3400" dirty="0"/>
              <a:t>								</a:t>
            </a:r>
            <a:r>
              <a:rPr lang="it-IT" sz="3400" b="1" dirty="0"/>
              <a:t>Linee guida S.I.C.O.B. 2023</a:t>
            </a:r>
          </a:p>
          <a:p>
            <a:pPr marL="0" indent="0">
              <a:buNone/>
            </a:pPr>
            <a:endParaRPr lang="it-IT" u="sng" dirty="0"/>
          </a:p>
        </p:txBody>
      </p:sp>
    </p:spTree>
    <p:extLst>
      <p:ext uri="{BB962C8B-B14F-4D97-AF65-F5344CB8AC3E}">
        <p14:creationId xmlns:p14="http://schemas.microsoft.com/office/powerpoint/2010/main" xmlns="" val="15423122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p:cNvSpPr>
            <a:spLocks noGrp="1"/>
          </p:cNvSpPr>
          <p:nvPr>
            <p:ph idx="1"/>
          </p:nvPr>
        </p:nvSpPr>
        <p:spPr/>
        <p:txBody>
          <a:bodyPr>
            <a:normAutofit fontScale="40000" lnSpcReduction="20000"/>
          </a:bodyPr>
          <a:lstStyle/>
          <a:p>
            <a:pPr algn="ctr">
              <a:buNone/>
            </a:pPr>
            <a:r>
              <a:rPr lang="it-IT" sz="4200" b="1" dirty="0">
                <a:solidFill>
                  <a:schemeClr val="accent1"/>
                </a:solidFill>
                <a:latin typeface="+mj-lt"/>
              </a:rPr>
              <a:t>Equipe multidisciplinare per la cura dell’Obesità </a:t>
            </a:r>
          </a:p>
          <a:p>
            <a:pPr algn="ctr">
              <a:buNone/>
            </a:pPr>
            <a:r>
              <a:rPr lang="it-IT" sz="4200" b="1" dirty="0">
                <a:solidFill>
                  <a:schemeClr val="accent1"/>
                </a:solidFill>
                <a:latin typeface="+mj-lt"/>
              </a:rPr>
              <a:t>Ospedale S. Cuore Don Calabria</a:t>
            </a:r>
          </a:p>
          <a:p>
            <a:pPr algn="ctr">
              <a:buNone/>
            </a:pPr>
            <a:r>
              <a:rPr lang="it-IT" sz="4200" b="1" dirty="0">
                <a:solidFill>
                  <a:schemeClr val="accent1"/>
                </a:solidFill>
                <a:latin typeface="+mj-lt"/>
              </a:rPr>
              <a:t>Negrar di Valpolicella (IRCCS)</a:t>
            </a:r>
          </a:p>
          <a:p>
            <a:pPr algn="ctr">
              <a:buNone/>
            </a:pPr>
            <a:endParaRPr lang="it-IT" sz="4200" b="1" dirty="0">
              <a:latin typeface="+mj-lt"/>
            </a:endParaRPr>
          </a:p>
          <a:p>
            <a:r>
              <a:rPr lang="it-IT" sz="4200" b="1" dirty="0">
                <a:latin typeface="+mj-lt"/>
              </a:rPr>
              <a:t>Chirurghi</a:t>
            </a:r>
          </a:p>
          <a:p>
            <a:r>
              <a:rPr lang="it-IT" sz="4200" b="1" dirty="0">
                <a:latin typeface="+mj-lt"/>
              </a:rPr>
              <a:t>Gastroenterologo</a:t>
            </a:r>
          </a:p>
          <a:p>
            <a:r>
              <a:rPr lang="it-IT" sz="4200" b="1" dirty="0">
                <a:latin typeface="+mj-lt"/>
              </a:rPr>
              <a:t>Dietista</a:t>
            </a:r>
          </a:p>
          <a:p>
            <a:r>
              <a:rPr lang="it-IT" sz="4200" b="1" dirty="0">
                <a:latin typeface="+mj-lt"/>
              </a:rPr>
              <a:t>Psicologo</a:t>
            </a:r>
          </a:p>
          <a:p>
            <a:pPr>
              <a:buFontTx/>
              <a:buChar char="-"/>
            </a:pPr>
            <a:endParaRPr lang="it-IT" dirty="0">
              <a:latin typeface="+mj-lt"/>
            </a:endParaRPr>
          </a:p>
          <a:p>
            <a:pPr>
              <a:buNone/>
            </a:pPr>
            <a:r>
              <a:rPr lang="it-IT" sz="3500" dirty="0">
                <a:latin typeface="+mj-lt"/>
              </a:rPr>
              <a:t>In base alla tipologia del paziente intervengono anche altri specialisti: </a:t>
            </a:r>
            <a:r>
              <a:rPr lang="it-IT" sz="3500" b="1" dirty="0">
                <a:latin typeface="+mj-lt"/>
              </a:rPr>
              <a:t>psichiatra, diabetologo, endocrinologo, neurologo, pneumologo, ginecologo, andrologo, chirurgo plastico</a:t>
            </a:r>
            <a:endParaRPr lang="it-IT" sz="3500" dirty="0">
              <a:latin typeface="+mj-l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p:cNvSpPr>
            <a:spLocks noGrp="1"/>
          </p:cNvSpPr>
          <p:nvPr>
            <p:ph idx="1"/>
          </p:nvPr>
        </p:nvSpPr>
        <p:spPr>
          <a:xfrm>
            <a:off x="1942415" y="2204864"/>
            <a:ext cx="6591985" cy="3777622"/>
          </a:xfrm>
        </p:spPr>
        <p:txBody>
          <a:bodyPr>
            <a:normAutofit fontScale="25000" lnSpcReduction="20000"/>
          </a:bodyPr>
          <a:lstStyle/>
          <a:p>
            <a:pPr algn="ctr">
              <a:buNone/>
            </a:pPr>
            <a:r>
              <a:rPr lang="it-IT" sz="8800" b="1" dirty="0">
                <a:solidFill>
                  <a:schemeClr val="accent1"/>
                </a:solidFill>
                <a:latin typeface="+mj-lt"/>
              </a:rPr>
              <a:t>Follow up: frequenza controlli</a:t>
            </a:r>
            <a:endParaRPr lang="it-IT" sz="8800" dirty="0">
              <a:latin typeface="+mj-lt"/>
            </a:endParaRPr>
          </a:p>
          <a:p>
            <a:pPr>
              <a:buNone/>
            </a:pPr>
            <a:r>
              <a:rPr lang="it-IT" sz="8000" dirty="0">
                <a:latin typeface="+mj-lt"/>
              </a:rPr>
              <a:t>Normalmente vanno effettuati : </a:t>
            </a:r>
          </a:p>
          <a:p>
            <a:r>
              <a:rPr lang="it-IT" sz="8000" b="1" dirty="0">
                <a:latin typeface="+mj-lt"/>
              </a:rPr>
              <a:t>a 30 giorni dall’intervento </a:t>
            </a:r>
          </a:p>
          <a:p>
            <a:r>
              <a:rPr lang="it-IT" sz="8000" b="1" dirty="0">
                <a:latin typeface="+mj-lt"/>
              </a:rPr>
              <a:t>poi nel primo anno a cadenza trimestrale</a:t>
            </a:r>
          </a:p>
          <a:p>
            <a:r>
              <a:rPr lang="it-IT" sz="8000" b="1" dirty="0">
                <a:latin typeface="+mj-lt"/>
              </a:rPr>
              <a:t>nel secondo anno semestrale</a:t>
            </a:r>
          </a:p>
          <a:p>
            <a:r>
              <a:rPr lang="it-IT" sz="8000" b="1" dirty="0">
                <a:latin typeface="+mj-lt"/>
              </a:rPr>
              <a:t> successivamente annuale</a:t>
            </a:r>
            <a:r>
              <a:rPr lang="it-IT" sz="8000" dirty="0">
                <a:latin typeface="+mj-lt"/>
              </a:rPr>
              <a:t>	</a:t>
            </a:r>
          </a:p>
          <a:p>
            <a:pPr marL="0" indent="0">
              <a:buNone/>
            </a:pPr>
            <a:r>
              <a:rPr lang="it-IT" sz="8000" dirty="0">
                <a:latin typeface="+mj-lt"/>
              </a:rPr>
              <a:t>La frequenza potrà </a:t>
            </a:r>
            <a:r>
              <a:rPr lang="it-IT" sz="8000" dirty="0" err="1">
                <a:latin typeface="+mj-lt"/>
              </a:rPr>
              <a:t>combiare</a:t>
            </a:r>
            <a:r>
              <a:rPr lang="it-IT" sz="8000" dirty="0">
                <a:latin typeface="+mj-lt"/>
              </a:rPr>
              <a:t>: </a:t>
            </a:r>
          </a:p>
          <a:p>
            <a:pPr algn="just"/>
            <a:r>
              <a:rPr lang="it-IT" sz="8000" b="1" dirty="0">
                <a:latin typeface="+mj-lt"/>
              </a:rPr>
              <a:t>Tipo di intervento</a:t>
            </a:r>
          </a:p>
          <a:p>
            <a:pPr algn="just"/>
            <a:r>
              <a:rPr lang="it-IT" sz="8000" b="1" dirty="0">
                <a:latin typeface="+mj-lt"/>
              </a:rPr>
              <a:t>caratteristiche del paziente</a:t>
            </a:r>
          </a:p>
          <a:p>
            <a:pPr algn="just"/>
            <a:r>
              <a:rPr lang="it-IT" sz="8000" b="1" dirty="0">
                <a:latin typeface="+mj-lt"/>
              </a:rPr>
              <a:t> gravità delle comorbilità   </a:t>
            </a:r>
            <a:r>
              <a:rPr lang="it-IT" sz="8000" dirty="0">
                <a:latin typeface="+mj-lt"/>
              </a:rPr>
              <a:t>					</a:t>
            </a:r>
            <a:endParaRPr lang="it-IT" sz="8000" b="1" u="sng" dirty="0">
              <a:latin typeface="+mj-lt"/>
            </a:endParaRPr>
          </a:p>
          <a:p>
            <a:endParaRPr lang="it-IT" sz="8000" dirty="0">
              <a:latin typeface="+mj-lt"/>
            </a:endParaRPr>
          </a:p>
          <a:p>
            <a:pPr algn="r">
              <a:buNone/>
            </a:pPr>
            <a:endParaRPr lang="it-IT" sz="8000" dirty="0">
              <a:latin typeface="+mj-lt"/>
            </a:endParaRPr>
          </a:p>
          <a:p>
            <a:pPr algn="r">
              <a:buNone/>
            </a:pPr>
            <a:endParaRPr lang="it-IT" sz="6400" dirty="0">
              <a:latin typeface="+mj-lt"/>
            </a:endParaRPr>
          </a:p>
          <a:p>
            <a:pPr>
              <a:buNone/>
            </a:pPr>
            <a:endParaRPr lang="it-IT" sz="6400" b="1" dirty="0">
              <a:latin typeface="+mj-lt"/>
            </a:endParaRPr>
          </a:p>
          <a:p>
            <a:pPr>
              <a:buNone/>
            </a:pPr>
            <a:endParaRPr lang="it-IT" sz="5500" b="1" dirty="0"/>
          </a:p>
          <a:p>
            <a:pPr>
              <a:buNone/>
            </a:pPr>
            <a:endParaRPr lang="it-IT"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EF5B537-38C4-C74F-7D66-F3E630BF2433}"/>
              </a:ext>
            </a:extLst>
          </p:cNvPr>
          <p:cNvSpPr>
            <a:spLocks noGrp="1"/>
          </p:cNvSpPr>
          <p:nvPr>
            <p:ph type="title"/>
          </p:nvPr>
        </p:nvSpPr>
        <p:spPr/>
        <p:txBody>
          <a:bodyPr/>
          <a:lstStyle/>
          <a:p>
            <a:pPr algn="ctr"/>
            <a:r>
              <a:rPr lang="it-IT" sz="3600" b="1" dirty="0">
                <a:solidFill>
                  <a:schemeClr val="accent1"/>
                </a:solidFill>
              </a:rPr>
              <a:t>Follow up e prevenzione del drop out</a:t>
            </a:r>
            <a:endParaRPr lang="it-IT" dirty="0">
              <a:solidFill>
                <a:schemeClr val="accent1"/>
              </a:solidFill>
            </a:endParaRPr>
          </a:p>
        </p:txBody>
      </p:sp>
      <p:sp>
        <p:nvSpPr>
          <p:cNvPr id="3" name="Segnaposto contenuto 2">
            <a:extLst>
              <a:ext uri="{FF2B5EF4-FFF2-40B4-BE49-F238E27FC236}">
                <a16:creationId xmlns:a16="http://schemas.microsoft.com/office/drawing/2014/main" xmlns="" id="{E3C2DD2F-B8E2-9A35-10A2-5FA3429DA418}"/>
              </a:ext>
            </a:extLst>
          </p:cNvPr>
          <p:cNvSpPr>
            <a:spLocks noGrp="1"/>
          </p:cNvSpPr>
          <p:nvPr>
            <p:ph idx="1"/>
          </p:nvPr>
        </p:nvSpPr>
        <p:spPr/>
        <p:txBody>
          <a:bodyPr>
            <a:normAutofit fontScale="62500" lnSpcReduction="20000"/>
          </a:bodyPr>
          <a:lstStyle/>
          <a:p>
            <a:pPr algn="ctr">
              <a:buNone/>
            </a:pPr>
            <a:r>
              <a:rPr lang="it-IT" sz="3200" b="1" dirty="0">
                <a:solidFill>
                  <a:schemeClr val="accent1"/>
                </a:solidFill>
                <a:latin typeface="+mj-lt"/>
              </a:rPr>
              <a:t>Follow up: Scopo</a:t>
            </a:r>
            <a:endParaRPr lang="it-IT" sz="3200" b="1" dirty="0">
              <a:latin typeface="+mj-lt"/>
            </a:endParaRPr>
          </a:p>
          <a:p>
            <a:r>
              <a:rPr lang="it-IT" sz="3000" b="1" dirty="0"/>
              <a:t>aderenza del paziente alle indicazioni terapeutiche ricevute</a:t>
            </a:r>
          </a:p>
          <a:p>
            <a:r>
              <a:rPr lang="it-IT" sz="3000" b="1" dirty="0"/>
              <a:t>ricerca e valutazione degli ostacoli incontrati</a:t>
            </a:r>
          </a:p>
          <a:p>
            <a:r>
              <a:rPr lang="it-IT" sz="3000" b="1" dirty="0"/>
              <a:t>valutazione dello stato biometrico del paziente (peso, altezza, circonferenza vita e fianchi)</a:t>
            </a:r>
          </a:p>
          <a:p>
            <a:r>
              <a:rPr lang="it-IT" sz="3000" b="1" dirty="0"/>
              <a:t>monitoraggio clinico della salute del paziente </a:t>
            </a:r>
          </a:p>
          <a:p>
            <a:r>
              <a:rPr lang="it-IT" sz="3000" b="1" dirty="0"/>
              <a:t>esclusione di possibili complicanze post chirurgiche </a:t>
            </a:r>
          </a:p>
          <a:p>
            <a:r>
              <a:rPr lang="it-IT" sz="3000" b="1" dirty="0"/>
              <a:t>valutazione soggettiva del benessere psicofisico raggiunto</a:t>
            </a:r>
          </a:p>
          <a:p>
            <a:r>
              <a:rPr lang="it-IT" sz="3000" b="1" dirty="0"/>
              <a:t>valutazione frequenza ed intensità dell’attività fisica consigliata  </a:t>
            </a:r>
          </a:p>
          <a:p>
            <a:endParaRPr lang="it-IT" dirty="0"/>
          </a:p>
        </p:txBody>
      </p:sp>
    </p:spTree>
    <p:extLst>
      <p:ext uri="{BB962C8B-B14F-4D97-AF65-F5344CB8AC3E}">
        <p14:creationId xmlns:p14="http://schemas.microsoft.com/office/powerpoint/2010/main" xmlns="" val="14013758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B23F8FF9-21CD-A55B-3FCD-C61DF74D980E}"/>
              </a:ext>
            </a:extLst>
          </p:cNvPr>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a:extLst>
              <a:ext uri="{FF2B5EF4-FFF2-40B4-BE49-F238E27FC236}">
                <a16:creationId xmlns:a16="http://schemas.microsoft.com/office/drawing/2014/main" xmlns="" id="{9BB25C62-D71C-96D4-D74C-6A7B620A7F7F}"/>
              </a:ext>
            </a:extLst>
          </p:cNvPr>
          <p:cNvSpPr>
            <a:spLocks noGrp="1"/>
          </p:cNvSpPr>
          <p:nvPr>
            <p:ph idx="1"/>
          </p:nvPr>
        </p:nvSpPr>
        <p:spPr>
          <a:xfrm>
            <a:off x="2051720" y="1916832"/>
            <a:ext cx="6192688" cy="4389120"/>
          </a:xfrm>
        </p:spPr>
        <p:txBody>
          <a:bodyPr>
            <a:normAutofit/>
          </a:bodyPr>
          <a:lstStyle/>
          <a:p>
            <a:pPr marL="0" indent="0" algn="just">
              <a:buNone/>
            </a:pPr>
            <a:endParaRPr lang="it-IT" sz="2000" b="1" dirty="0">
              <a:solidFill>
                <a:schemeClr val="tx1"/>
              </a:solidFill>
            </a:endParaRPr>
          </a:p>
          <a:p>
            <a:pPr marL="0" indent="0" algn="just">
              <a:buNone/>
            </a:pPr>
            <a:r>
              <a:rPr lang="it-IT" sz="2000" b="1" dirty="0">
                <a:solidFill>
                  <a:schemeClr val="tx1"/>
                </a:solidFill>
              </a:rPr>
              <a:t>Bibliografia</a:t>
            </a:r>
            <a:endParaRPr lang="it-IT" dirty="0"/>
          </a:p>
          <a:p>
            <a:pPr algn="just"/>
            <a:r>
              <a:rPr lang="it-IT" sz="1900" b="1" dirty="0">
                <a:latin typeface="+mj-lt"/>
              </a:rPr>
              <a:t>Post-operative </a:t>
            </a:r>
            <a:r>
              <a:rPr lang="it-IT" sz="1900" b="1" dirty="0" err="1">
                <a:latin typeface="+mj-lt"/>
              </a:rPr>
              <a:t>behavioural</a:t>
            </a:r>
            <a:r>
              <a:rPr lang="it-IT" sz="1900" b="1" dirty="0">
                <a:latin typeface="+mj-lt"/>
              </a:rPr>
              <a:t> management in </a:t>
            </a:r>
            <a:r>
              <a:rPr lang="it-IT" sz="1900" b="1" dirty="0" err="1">
                <a:latin typeface="+mj-lt"/>
              </a:rPr>
              <a:t>bariatric</a:t>
            </a:r>
            <a:r>
              <a:rPr lang="it-IT" sz="1900" b="1" dirty="0">
                <a:latin typeface="+mj-lt"/>
              </a:rPr>
              <a:t> surgery: a </a:t>
            </a:r>
            <a:r>
              <a:rPr lang="it-IT" sz="1900" b="1" dirty="0" err="1">
                <a:latin typeface="+mj-lt"/>
              </a:rPr>
              <a:t>systematic</a:t>
            </a:r>
            <a:r>
              <a:rPr lang="it-IT" sz="1900" b="1" dirty="0">
                <a:latin typeface="+mj-lt"/>
              </a:rPr>
              <a:t> review and meta-</a:t>
            </a:r>
            <a:r>
              <a:rPr lang="it-IT" sz="1900" b="1" dirty="0" err="1">
                <a:latin typeface="+mj-lt"/>
              </a:rPr>
              <a:t>analysis</a:t>
            </a:r>
            <a:r>
              <a:rPr lang="it-IT" sz="1900" b="1" dirty="0">
                <a:latin typeface="+mj-lt"/>
              </a:rPr>
              <a:t> of </a:t>
            </a:r>
            <a:r>
              <a:rPr lang="it-IT" sz="1900" b="1" dirty="0" err="1">
                <a:latin typeface="+mj-lt"/>
              </a:rPr>
              <a:t>randomized</a:t>
            </a:r>
            <a:r>
              <a:rPr lang="it-IT" sz="1900" b="1" dirty="0">
                <a:latin typeface="+mj-lt"/>
              </a:rPr>
              <a:t> </a:t>
            </a:r>
            <a:r>
              <a:rPr lang="it-IT" sz="1900" b="1" dirty="0" err="1">
                <a:latin typeface="+mj-lt"/>
              </a:rPr>
              <a:t>controlled</a:t>
            </a:r>
            <a:r>
              <a:rPr lang="it-IT" sz="1900" b="1" dirty="0">
                <a:latin typeface="+mj-lt"/>
              </a:rPr>
              <a:t> trials</a:t>
            </a:r>
            <a:r>
              <a:rPr lang="it-IT" sz="1900" dirty="0">
                <a:latin typeface="+mj-lt"/>
              </a:rPr>
              <a:t>. </a:t>
            </a:r>
            <a:r>
              <a:rPr lang="it-IT" sz="1900" i="1" dirty="0">
                <a:latin typeface="+mj-lt"/>
              </a:rPr>
              <a:t>Rudolph A, Hilbert A. </a:t>
            </a:r>
            <a:r>
              <a:rPr lang="it-IT" sz="1900" i="1" dirty="0" err="1">
                <a:latin typeface="+mj-lt"/>
              </a:rPr>
              <a:t>Obes</a:t>
            </a:r>
            <a:r>
              <a:rPr lang="it-IT" sz="1900" i="1" dirty="0">
                <a:latin typeface="+mj-lt"/>
              </a:rPr>
              <a:t> </a:t>
            </a:r>
            <a:r>
              <a:rPr lang="it-IT" sz="1900" i="1" dirty="0" err="1">
                <a:latin typeface="+mj-lt"/>
              </a:rPr>
              <a:t>Rev</a:t>
            </a:r>
            <a:r>
              <a:rPr lang="it-IT" sz="1900" i="1" dirty="0">
                <a:latin typeface="+mj-lt"/>
              </a:rPr>
              <a:t> 2013; 14(4): 292-302.</a:t>
            </a:r>
            <a:endParaRPr lang="it-IT" sz="1900" dirty="0">
              <a:latin typeface="+mj-lt"/>
            </a:endParaRPr>
          </a:p>
          <a:p>
            <a:pPr algn="just"/>
            <a:r>
              <a:rPr lang="it-IT" sz="1900" b="1" dirty="0">
                <a:latin typeface="+mj-lt"/>
              </a:rPr>
              <a:t>Does intensive </a:t>
            </a:r>
            <a:r>
              <a:rPr lang="it-IT" sz="1900" b="1" dirty="0" err="1">
                <a:latin typeface="+mj-lt"/>
              </a:rPr>
              <a:t>multidisciplinary</a:t>
            </a:r>
            <a:r>
              <a:rPr lang="it-IT" sz="1900" b="1" dirty="0">
                <a:latin typeface="+mj-lt"/>
              </a:rPr>
              <a:t> </a:t>
            </a:r>
            <a:r>
              <a:rPr lang="it-IT" sz="1900" b="1" dirty="0" err="1">
                <a:latin typeface="+mj-lt"/>
              </a:rPr>
              <a:t>intervention</a:t>
            </a:r>
            <a:r>
              <a:rPr lang="it-IT" sz="1900" b="1" dirty="0">
                <a:latin typeface="+mj-lt"/>
              </a:rPr>
              <a:t> for </a:t>
            </a:r>
            <a:r>
              <a:rPr lang="it-IT" sz="1900" b="1" dirty="0" err="1">
                <a:latin typeface="+mj-lt"/>
              </a:rPr>
              <a:t>adults</a:t>
            </a:r>
            <a:r>
              <a:rPr lang="it-IT" sz="1900" b="1" dirty="0">
                <a:latin typeface="+mj-lt"/>
              </a:rPr>
              <a:t> </a:t>
            </a:r>
            <a:r>
              <a:rPr lang="it-IT" sz="1900" b="1" dirty="0" err="1">
                <a:latin typeface="+mj-lt"/>
              </a:rPr>
              <a:t>who</a:t>
            </a:r>
            <a:r>
              <a:rPr lang="it-IT" sz="1900" b="1" dirty="0">
                <a:latin typeface="+mj-lt"/>
              </a:rPr>
              <a:t> </a:t>
            </a:r>
            <a:r>
              <a:rPr lang="it-IT" sz="1900" b="1" dirty="0" err="1">
                <a:latin typeface="+mj-lt"/>
              </a:rPr>
              <a:t>elect</a:t>
            </a:r>
            <a:r>
              <a:rPr lang="it-IT" sz="1900" b="1" dirty="0">
                <a:latin typeface="+mj-lt"/>
              </a:rPr>
              <a:t> </a:t>
            </a:r>
            <a:r>
              <a:rPr lang="it-IT" sz="1900" b="1" dirty="0" err="1">
                <a:latin typeface="+mj-lt"/>
              </a:rPr>
              <a:t>bariatric</a:t>
            </a:r>
            <a:r>
              <a:rPr lang="it-IT" sz="1900" b="1" dirty="0">
                <a:latin typeface="+mj-lt"/>
              </a:rPr>
              <a:t> surgery </a:t>
            </a:r>
            <a:r>
              <a:rPr lang="it-IT" sz="1900" b="1" dirty="0" err="1">
                <a:latin typeface="+mj-lt"/>
              </a:rPr>
              <a:t>improve</a:t>
            </a:r>
            <a:r>
              <a:rPr lang="it-IT" sz="1900" b="1" dirty="0">
                <a:latin typeface="+mj-lt"/>
              </a:rPr>
              <a:t> post-operative weight </a:t>
            </a:r>
            <a:r>
              <a:rPr lang="it-IT" sz="1900" b="1" dirty="0" err="1">
                <a:latin typeface="+mj-lt"/>
              </a:rPr>
              <a:t>loss</a:t>
            </a:r>
            <a:r>
              <a:rPr lang="it-IT" sz="1900" b="1" dirty="0">
                <a:latin typeface="+mj-lt"/>
              </a:rPr>
              <a:t>, co-</a:t>
            </a:r>
            <a:r>
              <a:rPr lang="it-IT" sz="1900" b="1" dirty="0" err="1">
                <a:latin typeface="+mj-lt"/>
              </a:rPr>
              <a:t>morbidities</a:t>
            </a:r>
            <a:r>
              <a:rPr lang="it-IT" sz="1900" b="1" dirty="0">
                <a:latin typeface="+mj-lt"/>
              </a:rPr>
              <a:t>, and </a:t>
            </a:r>
            <a:r>
              <a:rPr lang="it-IT" sz="1900" b="1" dirty="0" err="1">
                <a:latin typeface="+mj-lt"/>
              </a:rPr>
              <a:t>quality</a:t>
            </a:r>
            <a:r>
              <a:rPr lang="it-IT" sz="1900" b="1" dirty="0">
                <a:latin typeface="+mj-lt"/>
              </a:rPr>
              <a:t> of life? A </a:t>
            </a:r>
            <a:r>
              <a:rPr lang="it-IT" sz="1900" b="1" dirty="0" err="1">
                <a:latin typeface="+mj-lt"/>
              </a:rPr>
              <a:t>systematic</a:t>
            </a:r>
            <a:r>
              <a:rPr lang="it-IT" sz="1900" b="1" dirty="0">
                <a:latin typeface="+mj-lt"/>
              </a:rPr>
              <a:t> review and meta-</a:t>
            </a:r>
            <a:r>
              <a:rPr lang="it-IT" sz="1900" b="1" dirty="0" err="1">
                <a:latin typeface="+mj-lt"/>
              </a:rPr>
              <a:t>analysis</a:t>
            </a:r>
            <a:r>
              <a:rPr lang="it-IT" sz="1900" dirty="0">
                <a:latin typeface="+mj-lt"/>
              </a:rPr>
              <a:t>. </a:t>
            </a:r>
            <a:r>
              <a:rPr lang="it-IT" sz="1900" i="1" dirty="0">
                <a:latin typeface="+mj-lt"/>
              </a:rPr>
              <a:t>Marshall S et al.  </a:t>
            </a:r>
            <a:r>
              <a:rPr lang="it-IT" sz="1900" i="1" dirty="0" err="1">
                <a:latin typeface="+mj-lt"/>
              </a:rPr>
              <a:t>Obes</a:t>
            </a:r>
            <a:r>
              <a:rPr lang="it-IT" sz="1900" i="1" dirty="0">
                <a:latin typeface="+mj-lt"/>
              </a:rPr>
              <a:t> </a:t>
            </a:r>
            <a:r>
              <a:rPr lang="it-IT" sz="1900" i="1" dirty="0" err="1">
                <a:latin typeface="+mj-lt"/>
              </a:rPr>
              <a:t>Rev</a:t>
            </a:r>
            <a:r>
              <a:rPr lang="it-IT" sz="1900" i="1" dirty="0">
                <a:latin typeface="+mj-lt"/>
              </a:rPr>
              <a:t> 2020; 21(7).</a:t>
            </a:r>
          </a:p>
          <a:p>
            <a:pPr marL="0" indent="0" algn="just">
              <a:buNone/>
            </a:pPr>
            <a:endParaRPr lang="it-IT" sz="1900" i="1" dirty="0">
              <a:latin typeface="+mj-lt"/>
            </a:endParaRPr>
          </a:p>
          <a:p>
            <a:pPr marL="0" indent="0">
              <a:buNone/>
            </a:pPr>
            <a:endParaRPr lang="en-US" sz="2000" i="1" dirty="0"/>
          </a:p>
          <a:p>
            <a:pPr marL="0" indent="0">
              <a:buNone/>
            </a:pPr>
            <a:endParaRPr lang="it-IT" dirty="0"/>
          </a:p>
        </p:txBody>
      </p:sp>
    </p:spTree>
    <p:extLst>
      <p:ext uri="{BB962C8B-B14F-4D97-AF65-F5344CB8AC3E}">
        <p14:creationId xmlns:p14="http://schemas.microsoft.com/office/powerpoint/2010/main" xmlns="" val="1516490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9941C8A-8B2D-2D83-DB89-06A9824C21AD}"/>
              </a:ext>
            </a:extLst>
          </p:cNvPr>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a:extLst>
              <a:ext uri="{FF2B5EF4-FFF2-40B4-BE49-F238E27FC236}">
                <a16:creationId xmlns:a16="http://schemas.microsoft.com/office/drawing/2014/main" xmlns="" id="{80216391-C17F-6435-654C-B726FD393907}"/>
              </a:ext>
            </a:extLst>
          </p:cNvPr>
          <p:cNvSpPr>
            <a:spLocks noGrp="1"/>
          </p:cNvSpPr>
          <p:nvPr>
            <p:ph idx="1"/>
          </p:nvPr>
        </p:nvSpPr>
        <p:spPr/>
        <p:txBody>
          <a:bodyPr>
            <a:normAutofit/>
          </a:bodyPr>
          <a:lstStyle/>
          <a:p>
            <a:pPr marL="0" indent="0" algn="ctr">
              <a:buNone/>
            </a:pPr>
            <a:r>
              <a:rPr lang="it-IT" sz="2800" b="1" dirty="0">
                <a:solidFill>
                  <a:schemeClr val="accent1"/>
                </a:solidFill>
                <a:latin typeface="+mj-lt"/>
              </a:rPr>
              <a:t>Cause Obesità</a:t>
            </a:r>
            <a:endParaRPr lang="it-IT" sz="2800" dirty="0">
              <a:latin typeface="+mj-lt"/>
            </a:endParaRPr>
          </a:p>
          <a:p>
            <a:pPr algn="just"/>
            <a:r>
              <a:rPr lang="it-IT" b="1" dirty="0">
                <a:latin typeface="+mj-lt"/>
              </a:rPr>
              <a:t>Eccedenza energetica rispetto al dispendio</a:t>
            </a:r>
          </a:p>
          <a:p>
            <a:pPr algn="just">
              <a:buFontTx/>
              <a:buChar char="-"/>
            </a:pPr>
            <a:endParaRPr lang="it-IT" b="1" dirty="0">
              <a:latin typeface="+mj-lt"/>
            </a:endParaRPr>
          </a:p>
          <a:p>
            <a:pPr algn="just"/>
            <a:r>
              <a:rPr lang="it-IT" b="1" dirty="0">
                <a:latin typeface="+mj-lt"/>
              </a:rPr>
              <a:t>Può avere origine genetica o correlata ad alterazioni ormonali e </a:t>
            </a:r>
            <a:r>
              <a:rPr lang="it-IT" b="1" dirty="0" smtClean="0">
                <a:latin typeface="+mj-lt"/>
              </a:rPr>
              <a:t>metaboliche</a:t>
            </a:r>
          </a:p>
          <a:p>
            <a:pPr algn="just">
              <a:buNone/>
            </a:pPr>
            <a:endParaRPr lang="it-IT" b="1" dirty="0">
              <a:latin typeface="+mj-lt"/>
            </a:endParaRPr>
          </a:p>
          <a:p>
            <a:pPr algn="just"/>
            <a:r>
              <a:rPr lang="it-IT" b="1" dirty="0">
                <a:latin typeface="+mj-lt"/>
              </a:rPr>
              <a:t>Fattori psicologici</a:t>
            </a:r>
          </a:p>
          <a:p>
            <a:pPr algn="just">
              <a:buFontTx/>
              <a:buChar char="-"/>
            </a:pPr>
            <a:endParaRPr lang="it-IT" b="1" dirty="0">
              <a:latin typeface="+mj-lt"/>
            </a:endParaRPr>
          </a:p>
          <a:p>
            <a:pPr algn="just"/>
            <a:r>
              <a:rPr lang="it-IT" b="1" dirty="0" smtClean="0">
                <a:latin typeface="+mj-lt"/>
              </a:rPr>
              <a:t>Problematiche </a:t>
            </a:r>
            <a:r>
              <a:rPr lang="it-IT" b="1" dirty="0">
                <a:latin typeface="+mj-lt"/>
              </a:rPr>
              <a:t>sociali</a:t>
            </a:r>
          </a:p>
        </p:txBody>
      </p:sp>
    </p:spTree>
    <p:extLst>
      <p:ext uri="{BB962C8B-B14F-4D97-AF65-F5344CB8AC3E}">
        <p14:creationId xmlns:p14="http://schemas.microsoft.com/office/powerpoint/2010/main" xmlns="" val="5913324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p:cNvSpPr>
            <a:spLocks noGrp="1"/>
          </p:cNvSpPr>
          <p:nvPr>
            <p:ph idx="1"/>
          </p:nvPr>
        </p:nvSpPr>
        <p:spPr/>
        <p:txBody>
          <a:bodyPr>
            <a:normAutofit fontScale="25000" lnSpcReduction="20000"/>
          </a:bodyPr>
          <a:lstStyle/>
          <a:p>
            <a:pPr algn="ctr">
              <a:buNone/>
            </a:pPr>
            <a:r>
              <a:rPr lang="it-IT" sz="8000" b="1" dirty="0">
                <a:solidFill>
                  <a:schemeClr val="accent1"/>
                </a:solidFill>
                <a:latin typeface="+mj-lt"/>
              </a:rPr>
              <a:t>Post Chirurgia Bariatrica: problematiche gastroenterologiche</a:t>
            </a:r>
          </a:p>
          <a:p>
            <a:pPr marL="0" indent="0" algn="ctr">
              <a:buNone/>
            </a:pPr>
            <a:r>
              <a:rPr lang="it-IT" sz="5200" b="1" dirty="0"/>
              <a:t>50% nel primo anno di chi effettua </a:t>
            </a:r>
            <a:r>
              <a:rPr lang="it-IT" sz="5200" b="1" dirty="0" err="1"/>
              <a:t>gastric</a:t>
            </a:r>
            <a:r>
              <a:rPr lang="it-IT" sz="5200" b="1" dirty="0"/>
              <a:t>-bypass*</a:t>
            </a:r>
            <a:endParaRPr lang="it-IT" sz="3700" b="1" dirty="0"/>
          </a:p>
          <a:p>
            <a:pPr algn="just"/>
            <a:r>
              <a:rPr lang="it-IT" sz="5600" b="1" dirty="0"/>
              <a:t>Nausea e vomito</a:t>
            </a:r>
          </a:p>
          <a:p>
            <a:pPr algn="just"/>
            <a:r>
              <a:rPr lang="it-IT" sz="5600" b="1" dirty="0"/>
              <a:t>rigurgito post prandiale</a:t>
            </a:r>
          </a:p>
          <a:p>
            <a:pPr algn="just"/>
            <a:r>
              <a:rPr lang="it-IT" sz="5600" b="1" dirty="0" err="1"/>
              <a:t>refusso</a:t>
            </a:r>
            <a:r>
              <a:rPr lang="it-IT" sz="5600" b="1" dirty="0"/>
              <a:t> GE *</a:t>
            </a:r>
          </a:p>
          <a:p>
            <a:pPr algn="just"/>
            <a:r>
              <a:rPr lang="it-IT" sz="5600" b="1" dirty="0"/>
              <a:t>gonfiore addominale</a:t>
            </a:r>
          </a:p>
          <a:p>
            <a:pPr algn="just"/>
            <a:r>
              <a:rPr lang="it-IT" sz="5600" b="1" dirty="0"/>
              <a:t>intolleranza alcuni cibi (</a:t>
            </a:r>
            <a:r>
              <a:rPr lang="it-IT" sz="6000" b="1" dirty="0">
                <a:latin typeface="+mj-lt"/>
              </a:rPr>
              <a:t>pasta, riso, lievito di panificazione, carni)</a:t>
            </a:r>
            <a:endParaRPr lang="it-IT" sz="5600" b="1" dirty="0"/>
          </a:p>
          <a:p>
            <a:pPr algn="just"/>
            <a:r>
              <a:rPr lang="it-IT" sz="5600" b="1" dirty="0"/>
              <a:t>diarrea o steatorrea nel primo mese</a:t>
            </a:r>
          </a:p>
          <a:p>
            <a:pPr algn="just"/>
            <a:r>
              <a:rPr lang="it-IT" sz="5600" b="1" dirty="0"/>
              <a:t>dumping </a:t>
            </a:r>
            <a:r>
              <a:rPr lang="it-IT" sz="5600" b="1" dirty="0" err="1"/>
              <a:t>syndrome</a:t>
            </a:r>
            <a:endParaRPr lang="it-IT" sz="4800" b="1" dirty="0">
              <a:solidFill>
                <a:schemeClr val="tx1"/>
              </a:solidFill>
            </a:endParaRPr>
          </a:p>
          <a:p>
            <a:pPr marL="0" indent="0" algn="just">
              <a:buNone/>
            </a:pPr>
            <a:r>
              <a:rPr lang="it-IT" sz="4800" b="1" dirty="0">
                <a:solidFill>
                  <a:schemeClr val="tx1"/>
                </a:solidFill>
              </a:rPr>
              <a:t>Bibliografia</a:t>
            </a:r>
            <a:endParaRPr lang="it-IT" sz="4800" dirty="0"/>
          </a:p>
          <a:p>
            <a:pPr algn="just"/>
            <a:r>
              <a:rPr lang="it-IT" sz="4800" b="1" dirty="0">
                <a:latin typeface="+mj-lt"/>
              </a:rPr>
              <a:t>* </a:t>
            </a:r>
            <a:r>
              <a:rPr lang="it-IT" sz="4800" b="1" dirty="0" err="1">
                <a:latin typeface="+mj-lt"/>
              </a:rPr>
              <a:t>Bariatric</a:t>
            </a:r>
            <a:r>
              <a:rPr lang="it-IT" sz="4800" b="1" dirty="0">
                <a:latin typeface="+mj-lt"/>
              </a:rPr>
              <a:t> surgery and </a:t>
            </a:r>
            <a:r>
              <a:rPr lang="it-IT" sz="4800" b="1" dirty="0" err="1">
                <a:latin typeface="+mj-lt"/>
              </a:rPr>
              <a:t>gastroesophageal</a:t>
            </a:r>
            <a:r>
              <a:rPr lang="it-IT" sz="4800" b="1" dirty="0">
                <a:latin typeface="+mj-lt"/>
              </a:rPr>
              <a:t> </a:t>
            </a:r>
            <a:r>
              <a:rPr lang="it-IT" sz="4800" b="1" dirty="0" err="1">
                <a:latin typeface="+mj-lt"/>
              </a:rPr>
              <a:t>reflux</a:t>
            </a:r>
            <a:r>
              <a:rPr lang="it-IT" sz="4800" b="1" dirty="0">
                <a:latin typeface="+mj-lt"/>
              </a:rPr>
              <a:t>. </a:t>
            </a:r>
            <a:r>
              <a:rPr lang="it-IT" sz="4800" i="1" dirty="0">
                <a:latin typeface="+mj-lt"/>
              </a:rPr>
              <a:t>J. </a:t>
            </a:r>
            <a:r>
              <a:rPr lang="it-IT" sz="4800" i="1" dirty="0" err="1">
                <a:latin typeface="+mj-lt"/>
              </a:rPr>
              <a:t>Schlottmann</a:t>
            </a:r>
            <a:r>
              <a:rPr lang="it-IT" sz="4800" i="1" dirty="0">
                <a:latin typeface="+mj-lt"/>
              </a:rPr>
              <a:t> F et al.  </a:t>
            </a:r>
            <a:r>
              <a:rPr lang="it-IT" sz="4800" i="1" dirty="0" err="1">
                <a:latin typeface="+mj-lt"/>
              </a:rPr>
              <a:t>Laparoendosc</a:t>
            </a:r>
            <a:r>
              <a:rPr lang="it-IT" sz="4800" i="1" dirty="0">
                <a:latin typeface="+mj-lt"/>
              </a:rPr>
              <a:t> </a:t>
            </a:r>
            <a:r>
              <a:rPr lang="it-IT" sz="4800" i="1" dirty="0" err="1">
                <a:latin typeface="+mj-lt"/>
              </a:rPr>
              <a:t>Adv</a:t>
            </a:r>
            <a:r>
              <a:rPr lang="it-IT" sz="4800" i="1" dirty="0">
                <a:latin typeface="+mj-lt"/>
              </a:rPr>
              <a:t> </a:t>
            </a:r>
            <a:r>
              <a:rPr lang="it-IT" sz="4800" i="1" dirty="0" err="1">
                <a:latin typeface="+mj-lt"/>
              </a:rPr>
              <a:t>Surg</a:t>
            </a:r>
            <a:r>
              <a:rPr lang="it-IT" sz="4800" i="1" dirty="0">
                <a:latin typeface="+mj-lt"/>
              </a:rPr>
              <a:t> Tech A 2018; 28:pp. 959-955</a:t>
            </a:r>
            <a:r>
              <a:rPr lang="it-IT" sz="4800" b="1" i="1" dirty="0">
                <a:latin typeface="+mj-lt"/>
              </a:rPr>
              <a: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p:cNvSpPr>
            <a:spLocks noGrp="1"/>
          </p:cNvSpPr>
          <p:nvPr>
            <p:ph idx="1"/>
          </p:nvPr>
        </p:nvSpPr>
        <p:spPr>
          <a:xfrm>
            <a:off x="2051720" y="2276872"/>
            <a:ext cx="6591985" cy="3777622"/>
          </a:xfrm>
        </p:spPr>
        <p:txBody>
          <a:bodyPr>
            <a:normAutofit fontScale="25000" lnSpcReduction="20000"/>
          </a:bodyPr>
          <a:lstStyle/>
          <a:p>
            <a:pPr algn="ctr">
              <a:buNone/>
            </a:pPr>
            <a:r>
              <a:rPr lang="it-IT" sz="8000" b="1" dirty="0">
                <a:solidFill>
                  <a:schemeClr val="accent1"/>
                </a:solidFill>
                <a:latin typeface="+mj-lt"/>
              </a:rPr>
              <a:t>Disturbi gastro-intestinali: prevenzione</a:t>
            </a:r>
          </a:p>
          <a:p>
            <a:pPr algn="ctr">
              <a:buNone/>
            </a:pPr>
            <a:endParaRPr lang="it-IT" sz="2200" dirty="0">
              <a:latin typeface="+mj-lt"/>
            </a:endParaRPr>
          </a:p>
          <a:p>
            <a:r>
              <a:rPr lang="it-IT" sz="6400" b="1" dirty="0">
                <a:latin typeface="+mj-lt"/>
              </a:rPr>
              <a:t>pasti piccoli e frequenti per diminuire la distensione gastrica/intestinale</a:t>
            </a:r>
          </a:p>
          <a:p>
            <a:pPr marL="0" indent="0">
              <a:buNone/>
            </a:pPr>
            <a:endParaRPr lang="it-IT" sz="6400" b="1" dirty="0">
              <a:latin typeface="+mj-lt"/>
            </a:endParaRPr>
          </a:p>
          <a:p>
            <a:r>
              <a:rPr lang="it-IT" sz="6400" b="1" dirty="0">
                <a:latin typeface="+mj-lt"/>
              </a:rPr>
              <a:t>evitare di bere prima di 30 min dal pasto</a:t>
            </a:r>
          </a:p>
          <a:p>
            <a:pPr>
              <a:buFontTx/>
              <a:buChar char="-"/>
            </a:pPr>
            <a:endParaRPr lang="it-IT" sz="6400" b="1" dirty="0">
              <a:latin typeface="+mj-lt"/>
            </a:endParaRPr>
          </a:p>
          <a:p>
            <a:r>
              <a:rPr lang="it-IT" sz="6400" b="1" dirty="0">
                <a:latin typeface="+mj-lt"/>
              </a:rPr>
              <a:t>aumentare l’ingestione di fibre, carboidrati complessi e proteine</a:t>
            </a:r>
          </a:p>
          <a:p>
            <a:endParaRPr lang="it-IT" sz="6400" b="1" dirty="0">
              <a:latin typeface="+mj-lt"/>
            </a:endParaRPr>
          </a:p>
          <a:p>
            <a:r>
              <a:rPr lang="it-IT" sz="6400" b="1" dirty="0">
                <a:latin typeface="+mj-lt"/>
              </a:rPr>
              <a:t>evitare gli zuccheri semplici</a:t>
            </a:r>
          </a:p>
          <a:p>
            <a:pPr marL="0" indent="0">
              <a:buNone/>
            </a:pPr>
            <a:endParaRPr lang="it-IT" sz="6400" b="1" dirty="0">
              <a:latin typeface="+mj-lt"/>
            </a:endParaRPr>
          </a:p>
          <a:p>
            <a:r>
              <a:rPr lang="it-IT" sz="6400" b="1" dirty="0">
                <a:latin typeface="+mj-lt"/>
              </a:rPr>
              <a:t>masticare adeguatamente</a:t>
            </a:r>
            <a:endParaRPr lang="it-IT" sz="6400" dirty="0">
              <a:latin typeface="+mj-lt"/>
            </a:endParaRPr>
          </a:p>
          <a:p>
            <a:pPr marL="0" indent="0">
              <a:buNone/>
            </a:pPr>
            <a:endParaRPr lang="it-IT" sz="2900" dirty="0">
              <a:latin typeface="+mj-lt"/>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p:cNvSpPr>
            <a:spLocks noGrp="1"/>
          </p:cNvSpPr>
          <p:nvPr>
            <p:ph idx="1"/>
          </p:nvPr>
        </p:nvSpPr>
        <p:spPr>
          <a:xfrm>
            <a:off x="1942415" y="2204864"/>
            <a:ext cx="6591985" cy="3777622"/>
          </a:xfrm>
        </p:spPr>
        <p:txBody>
          <a:bodyPr>
            <a:normAutofit fontScale="25000" lnSpcReduction="20000"/>
          </a:bodyPr>
          <a:lstStyle/>
          <a:p>
            <a:pPr lvl="1" algn="ctr">
              <a:buNone/>
            </a:pPr>
            <a:r>
              <a:rPr lang="it-IT" sz="8000" b="1" dirty="0">
                <a:solidFill>
                  <a:schemeClr val="accent1"/>
                </a:solidFill>
                <a:latin typeface="Century Gothic" panose="020B0502020202020204" pitchFamily="34" charset="0"/>
              </a:rPr>
              <a:t>Dumping </a:t>
            </a:r>
            <a:r>
              <a:rPr lang="it-IT" sz="8000" b="1" dirty="0" err="1">
                <a:solidFill>
                  <a:schemeClr val="accent1"/>
                </a:solidFill>
                <a:latin typeface="Century Gothic" panose="020B0502020202020204" pitchFamily="34" charset="0"/>
              </a:rPr>
              <a:t>Syndrome</a:t>
            </a:r>
            <a:r>
              <a:rPr lang="it-IT" sz="8000" b="1" dirty="0">
                <a:solidFill>
                  <a:schemeClr val="accent1"/>
                </a:solidFill>
                <a:latin typeface="Century Gothic" panose="020B0502020202020204" pitchFamily="34" charset="0"/>
              </a:rPr>
              <a:t> </a:t>
            </a:r>
            <a:r>
              <a:rPr lang="it-IT" sz="8000" b="1" dirty="0">
                <a:latin typeface="Century Gothic" panose="020B0502020202020204" pitchFamily="34" charset="0"/>
              </a:rPr>
              <a:t>(&gt;7% dopo </a:t>
            </a:r>
            <a:r>
              <a:rPr lang="it-IT" sz="8000" b="1" dirty="0" err="1">
                <a:latin typeface="Century Gothic" panose="020B0502020202020204" pitchFamily="34" charset="0"/>
              </a:rPr>
              <a:t>Gastric</a:t>
            </a:r>
            <a:r>
              <a:rPr lang="it-IT" sz="8000" b="1" dirty="0">
                <a:latin typeface="Century Gothic" panose="020B0502020202020204" pitchFamily="34" charset="0"/>
              </a:rPr>
              <a:t> bypass)</a:t>
            </a:r>
            <a:endParaRPr lang="it-IT" sz="4400" b="1" dirty="0">
              <a:latin typeface="Century Gothic" panose="020B0502020202020204" pitchFamily="34" charset="0"/>
            </a:endParaRPr>
          </a:p>
          <a:p>
            <a:pPr algn="just"/>
            <a:r>
              <a:rPr lang="it-IT" sz="5600" b="1" dirty="0">
                <a:solidFill>
                  <a:schemeClr val="accent1"/>
                </a:solidFill>
                <a:latin typeface="Century Gothic" panose="020B0502020202020204" pitchFamily="34" charset="0"/>
              </a:rPr>
              <a:t>Precoce</a:t>
            </a:r>
            <a:r>
              <a:rPr lang="it-IT" sz="5600" dirty="0">
                <a:latin typeface="Century Gothic" panose="020B0502020202020204" pitchFamily="34" charset="0"/>
              </a:rPr>
              <a:t>: </a:t>
            </a:r>
            <a:r>
              <a:rPr lang="it-IT" sz="5600" b="1" dirty="0">
                <a:latin typeface="Century Gothic" panose="020B0502020202020204" pitchFamily="34" charset="0"/>
              </a:rPr>
              <a:t>30 ai 60 minuti dopo l’ingestione di cibo. </a:t>
            </a:r>
          </a:p>
          <a:p>
            <a:pPr marL="0" indent="0" algn="just">
              <a:buNone/>
            </a:pPr>
            <a:r>
              <a:rPr lang="it-IT" sz="5600" b="1" dirty="0">
                <a:latin typeface="Century Gothic" panose="020B0502020202020204" pitchFamily="34" charset="0"/>
              </a:rPr>
              <a:t>Sintomi: nausea e vomito</a:t>
            </a:r>
            <a:r>
              <a:rPr lang="it-IT" sz="5600" dirty="0">
                <a:latin typeface="Century Gothic" panose="020B0502020202020204" pitchFamily="34" charset="0"/>
              </a:rPr>
              <a:t>; </a:t>
            </a:r>
            <a:r>
              <a:rPr lang="it-IT" sz="5600" b="1" dirty="0">
                <a:latin typeface="Century Gothic" panose="020B0502020202020204" pitchFamily="34" charset="0"/>
              </a:rPr>
              <a:t>diarrea</a:t>
            </a:r>
            <a:r>
              <a:rPr lang="it-IT" sz="5600" dirty="0">
                <a:latin typeface="Century Gothic" panose="020B0502020202020204" pitchFamily="34" charset="0"/>
              </a:rPr>
              <a:t>; </a:t>
            </a:r>
            <a:r>
              <a:rPr lang="it-IT" sz="5600" b="1" dirty="0">
                <a:latin typeface="Century Gothic" panose="020B0502020202020204" pitchFamily="34" charset="0"/>
              </a:rPr>
              <a:t>forti dolori addominali, palpitazioni</a:t>
            </a:r>
            <a:r>
              <a:rPr lang="it-IT" sz="5600" dirty="0">
                <a:latin typeface="Century Gothic" panose="020B0502020202020204" pitchFamily="34" charset="0"/>
              </a:rPr>
              <a:t>; </a:t>
            </a:r>
            <a:r>
              <a:rPr lang="it-IT" sz="5600" b="1" dirty="0">
                <a:latin typeface="Century Gothic" panose="020B0502020202020204" pitchFamily="34" charset="0"/>
              </a:rPr>
              <a:t>confusione</a:t>
            </a:r>
            <a:r>
              <a:rPr lang="it-IT" sz="5600" dirty="0">
                <a:latin typeface="Century Gothic" panose="020B0502020202020204" pitchFamily="34" charset="0"/>
              </a:rPr>
              <a:t>.</a:t>
            </a:r>
          </a:p>
          <a:p>
            <a:pPr marL="0" indent="0" algn="just">
              <a:buNone/>
            </a:pPr>
            <a:r>
              <a:rPr lang="it-IT" sz="5600" b="1" dirty="0">
                <a:latin typeface="Century Gothic" panose="020B0502020202020204" pitchFamily="34" charset="0"/>
              </a:rPr>
              <a:t>Causa:  </a:t>
            </a:r>
            <a:r>
              <a:rPr lang="it-IT" sz="5600" dirty="0">
                <a:solidFill>
                  <a:schemeClr val="tx1"/>
                </a:solidFill>
                <a:latin typeface="Century Gothic" panose="020B0502020202020204" pitchFamily="34" charset="0"/>
              </a:rPr>
              <a:t>forte distensione dell'intestino tenue,  passaggio di fluidi (acqua) dal sangue all’intestino, alta presenza di zuccheri (diarrea osmotica) e variazioni ormonali messe in moto dall'intestino tenue, che abbassano la pressione sanguigna. </a:t>
            </a:r>
          </a:p>
          <a:p>
            <a:pPr algn="just"/>
            <a:r>
              <a:rPr lang="it-IT" sz="5600" b="1" dirty="0">
                <a:solidFill>
                  <a:schemeClr val="accent1"/>
                </a:solidFill>
                <a:latin typeface="Century Gothic" panose="020B0502020202020204" pitchFamily="34" charset="0"/>
              </a:rPr>
              <a:t>Tardiva</a:t>
            </a:r>
            <a:r>
              <a:rPr lang="it-IT" sz="5600" dirty="0">
                <a:solidFill>
                  <a:schemeClr val="accent1"/>
                </a:solidFill>
                <a:latin typeface="Century Gothic" panose="020B0502020202020204" pitchFamily="34" charset="0"/>
              </a:rPr>
              <a:t>: </a:t>
            </a:r>
            <a:r>
              <a:rPr lang="it-IT" sz="5600" b="1" dirty="0">
                <a:latin typeface="Century Gothic" panose="020B0502020202020204" pitchFamily="34" charset="0"/>
              </a:rPr>
              <a:t>1 e 3 ore dopo l’ingestione di cibo, con i sintomi tipici dell’ipoglicemia:</a:t>
            </a:r>
          </a:p>
          <a:p>
            <a:pPr algn="just">
              <a:buNone/>
            </a:pPr>
            <a:r>
              <a:rPr lang="it-IT" sz="5600" b="1" dirty="0">
                <a:latin typeface="Century Gothic" panose="020B0502020202020204" pitchFamily="34" charset="0"/>
              </a:rPr>
              <a:t>Sintomi: iperidrosi</a:t>
            </a:r>
            <a:r>
              <a:rPr lang="it-IT" sz="5600" dirty="0">
                <a:latin typeface="Century Gothic" panose="020B0502020202020204" pitchFamily="34" charset="0"/>
              </a:rPr>
              <a:t> </a:t>
            </a:r>
            <a:r>
              <a:rPr lang="it-IT" sz="5600" b="1" dirty="0">
                <a:latin typeface="Century Gothic" panose="020B0502020202020204" pitchFamily="34" charset="0"/>
              </a:rPr>
              <a:t>(sudorazione eccessiva); debolezza generale; tachicardia; confusione mentale fino talora anche a perdita di coscienza. </a:t>
            </a:r>
          </a:p>
          <a:p>
            <a:pPr algn="just">
              <a:buNone/>
            </a:pPr>
            <a:r>
              <a:rPr lang="it-IT" sz="5600" b="1" dirty="0">
                <a:latin typeface="Century Gothic" panose="020B0502020202020204" pitchFamily="34" charset="0"/>
              </a:rPr>
              <a:t>Causa: </a:t>
            </a:r>
            <a:r>
              <a:rPr lang="it-IT" sz="5600" dirty="0">
                <a:latin typeface="Century Gothic" panose="020B0502020202020204" pitchFamily="34" charset="0"/>
              </a:rPr>
              <a:t>il  rapido passaggio del cibo attraverso  lo stomaco determina un eccessivo rilascio di insulina indotto dall’elevata presenza di zuccheri all'interno dell'intestino tenue</a:t>
            </a:r>
            <a:r>
              <a:rPr lang="it-IT" sz="5600" b="1" dirty="0">
                <a:latin typeface="Century Gothic" panose="020B0502020202020204" pitchFamily="34" charset="0"/>
              </a:rPr>
              <a:t>.  </a:t>
            </a:r>
          </a:p>
          <a:p>
            <a:pPr algn="just">
              <a:buNone/>
            </a:pPr>
            <a:r>
              <a:rPr lang="it-IT" sz="6400" dirty="0">
                <a:latin typeface="+mj-lt"/>
              </a:rPr>
              <a:t> </a:t>
            </a:r>
            <a:endParaRPr lang="it-IT" sz="6400" b="1" dirty="0">
              <a:latin typeface="+mj-lt"/>
            </a:endParaRPr>
          </a:p>
          <a:p>
            <a:pPr lvl="1" algn="just">
              <a:buNone/>
            </a:pPr>
            <a:endParaRPr lang="it-IT" sz="4000" dirty="0"/>
          </a:p>
          <a:p>
            <a:pPr lvl="1" algn="just">
              <a:buNone/>
            </a:pPr>
            <a:endParaRPr lang="it-IT" sz="7200" dirty="0">
              <a:latin typeface="+mj-lt"/>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44108CE-ADCE-BBBA-3618-F2E6126DF90A}"/>
              </a:ext>
            </a:extLst>
          </p:cNvPr>
          <p:cNvSpPr>
            <a:spLocks noGrp="1"/>
          </p:cNvSpPr>
          <p:nvPr>
            <p:ph type="title"/>
          </p:nvPr>
        </p:nvSpPr>
        <p:spPr/>
        <p:txBody>
          <a:bodyPr/>
          <a:lstStyle/>
          <a:p>
            <a:pPr algn="ctr"/>
            <a:r>
              <a:rPr lang="it-IT" sz="3600" b="1" dirty="0">
                <a:solidFill>
                  <a:schemeClr val="accent1"/>
                </a:solidFill>
              </a:rPr>
              <a:t>Follow up e prevenzione del drop out</a:t>
            </a:r>
            <a:endParaRPr lang="it-IT" dirty="0">
              <a:solidFill>
                <a:schemeClr val="accent1"/>
              </a:solidFill>
            </a:endParaRPr>
          </a:p>
        </p:txBody>
      </p:sp>
      <p:sp>
        <p:nvSpPr>
          <p:cNvPr id="3" name="Segnaposto contenuto 2">
            <a:extLst>
              <a:ext uri="{FF2B5EF4-FFF2-40B4-BE49-F238E27FC236}">
                <a16:creationId xmlns:a16="http://schemas.microsoft.com/office/drawing/2014/main" xmlns="" id="{0E6E2150-12B3-E1F6-850E-8CA6885DE3A1}"/>
              </a:ext>
            </a:extLst>
          </p:cNvPr>
          <p:cNvSpPr>
            <a:spLocks noGrp="1"/>
          </p:cNvSpPr>
          <p:nvPr>
            <p:ph idx="1"/>
          </p:nvPr>
        </p:nvSpPr>
        <p:spPr/>
        <p:txBody>
          <a:bodyPr>
            <a:normAutofit fontScale="92500" lnSpcReduction="10000"/>
          </a:bodyPr>
          <a:lstStyle/>
          <a:p>
            <a:pPr marL="0" indent="0" algn="just">
              <a:buNone/>
            </a:pPr>
            <a:endParaRPr lang="it-IT" sz="2000" b="1" dirty="0">
              <a:latin typeface="+mj-lt"/>
            </a:endParaRPr>
          </a:p>
          <a:p>
            <a:pPr marL="0" indent="0" algn="just">
              <a:buNone/>
            </a:pPr>
            <a:r>
              <a:rPr lang="it-IT" sz="2000" b="1" dirty="0">
                <a:latin typeface="+mj-lt"/>
              </a:rPr>
              <a:t>Bibliografia</a:t>
            </a:r>
          </a:p>
          <a:p>
            <a:pPr marL="0" indent="0" algn="just">
              <a:buNone/>
            </a:pPr>
            <a:endParaRPr lang="it-IT" sz="1200" b="1" dirty="0">
              <a:latin typeface="+mj-lt"/>
            </a:endParaRPr>
          </a:p>
          <a:p>
            <a:pPr algn="just"/>
            <a:r>
              <a:rPr lang="it-IT" sz="1500" b="1" dirty="0" err="1"/>
              <a:t>Pathophysiology</a:t>
            </a:r>
            <a:r>
              <a:rPr lang="it-IT" sz="1500" b="1" dirty="0"/>
              <a:t> </a:t>
            </a:r>
            <a:r>
              <a:rPr lang="it-IT" sz="1500" b="1" dirty="0" err="1"/>
              <a:t>syndrome</a:t>
            </a:r>
            <a:r>
              <a:rPr lang="it-IT" sz="1500" b="1" dirty="0"/>
              <a:t> following </a:t>
            </a:r>
            <a:r>
              <a:rPr lang="it-IT" sz="1500" b="1" dirty="0" err="1"/>
              <a:t>gastric</a:t>
            </a:r>
            <a:r>
              <a:rPr lang="it-IT" sz="1500" b="1" dirty="0"/>
              <a:t> bypass: </a:t>
            </a:r>
            <a:r>
              <a:rPr lang="it-IT" sz="1500" b="1" dirty="0" err="1"/>
              <a:t>validation</a:t>
            </a:r>
            <a:r>
              <a:rPr lang="it-IT" sz="1500" b="1" dirty="0"/>
              <a:t> of the Dumping </a:t>
            </a:r>
            <a:r>
              <a:rPr lang="it-IT" sz="1500" b="1" dirty="0" err="1"/>
              <a:t>Symptom</a:t>
            </a:r>
            <a:r>
              <a:rPr lang="it-IT" sz="1500" b="1" dirty="0"/>
              <a:t> Rating Scale . </a:t>
            </a:r>
            <a:r>
              <a:rPr lang="it-IT" sz="1500" i="1" dirty="0"/>
              <a:t>A. Laurentis et al. </a:t>
            </a:r>
            <a:r>
              <a:rPr lang="it-IT" sz="1500" i="1" dirty="0" err="1"/>
              <a:t>Obes</a:t>
            </a:r>
            <a:r>
              <a:rPr lang="it-IT" sz="1500" i="1" dirty="0"/>
              <a:t> </a:t>
            </a:r>
            <a:r>
              <a:rPr lang="it-IT" sz="1500" i="1" dirty="0" err="1"/>
              <a:t>Surg</a:t>
            </a:r>
            <a:r>
              <a:rPr lang="it-IT" sz="1500" i="1" dirty="0"/>
              <a:t> 2013; 23:740-755</a:t>
            </a:r>
            <a:r>
              <a:rPr lang="it-IT" sz="1500" dirty="0"/>
              <a:t>. </a:t>
            </a:r>
          </a:p>
          <a:p>
            <a:pPr algn="just"/>
            <a:r>
              <a:rPr lang="it-IT" sz="1500" b="1" dirty="0"/>
              <a:t>The </a:t>
            </a:r>
            <a:r>
              <a:rPr lang="it-IT" sz="1500" b="1" dirty="0" err="1"/>
              <a:t>change</a:t>
            </a:r>
            <a:r>
              <a:rPr lang="it-IT" sz="1500" b="1" dirty="0"/>
              <a:t> in the dumping </a:t>
            </a:r>
            <a:r>
              <a:rPr lang="it-IT" sz="1500" b="1" dirty="0" err="1"/>
              <a:t>syndrome</a:t>
            </a:r>
            <a:r>
              <a:rPr lang="it-IT" sz="1500" b="1" dirty="0"/>
              <a:t> </a:t>
            </a:r>
            <a:r>
              <a:rPr lang="it-IT" sz="1500" b="1" dirty="0" err="1"/>
              <a:t>conept</a:t>
            </a:r>
            <a:r>
              <a:rPr lang="it-IT" sz="1500" dirty="0"/>
              <a:t>. </a:t>
            </a:r>
            <a:r>
              <a:rPr lang="it-IT" sz="1500" i="1" dirty="0"/>
              <a:t>M </a:t>
            </a:r>
            <a:r>
              <a:rPr lang="it-IT" sz="1500" i="1" dirty="0" err="1"/>
              <a:t>Deitel</a:t>
            </a:r>
            <a:r>
              <a:rPr lang="it-IT" sz="1500" i="1" dirty="0"/>
              <a:t> et al. </a:t>
            </a:r>
            <a:r>
              <a:rPr lang="it-IT" sz="1500" i="1" dirty="0" err="1"/>
              <a:t>Obes</a:t>
            </a:r>
            <a:r>
              <a:rPr lang="it-IT" sz="1500" i="1" dirty="0"/>
              <a:t> </a:t>
            </a:r>
            <a:r>
              <a:rPr lang="it-IT" sz="1500" i="1" dirty="0" err="1"/>
              <a:t>Surg</a:t>
            </a:r>
            <a:r>
              <a:rPr lang="it-IT" sz="1500" i="1" dirty="0"/>
              <a:t> 2008; 18:1622-1624. </a:t>
            </a:r>
          </a:p>
          <a:p>
            <a:pPr algn="just"/>
            <a:r>
              <a:rPr lang="it-IT" sz="1500" b="1" i="1" dirty="0"/>
              <a:t>Risk </a:t>
            </a:r>
            <a:r>
              <a:rPr lang="it-IT" sz="1500" b="1" i="1" dirty="0" err="1"/>
              <a:t>factors</a:t>
            </a:r>
            <a:r>
              <a:rPr lang="it-IT" sz="1500" b="1" i="1" dirty="0"/>
              <a:t> for </a:t>
            </a:r>
            <a:r>
              <a:rPr lang="it-IT" sz="1500" b="1" i="1" dirty="0" err="1"/>
              <a:t>spontaneously</a:t>
            </a:r>
            <a:r>
              <a:rPr lang="it-IT" sz="1500" b="1" i="1" dirty="0"/>
              <a:t> self-</a:t>
            </a:r>
            <a:r>
              <a:rPr lang="it-IT" sz="1500" b="1" i="1" dirty="0" err="1"/>
              <a:t>reported</a:t>
            </a:r>
            <a:r>
              <a:rPr lang="it-IT" sz="1500" b="1" i="1" dirty="0"/>
              <a:t> </a:t>
            </a:r>
            <a:r>
              <a:rPr lang="it-IT" sz="1500" b="1" i="1" dirty="0" err="1"/>
              <a:t>postprandial</a:t>
            </a:r>
            <a:r>
              <a:rPr lang="it-IT" sz="1500" b="1" i="1" dirty="0"/>
              <a:t> </a:t>
            </a:r>
            <a:r>
              <a:rPr lang="it-IT" sz="1500" b="1" i="1" dirty="0" err="1"/>
              <a:t>hypoglycemia</a:t>
            </a:r>
            <a:r>
              <a:rPr lang="it-IT" sz="1500" b="1" i="1" dirty="0"/>
              <a:t> after </a:t>
            </a:r>
            <a:r>
              <a:rPr lang="it-IT" sz="1500" b="1" i="1" dirty="0" err="1"/>
              <a:t>bariatric</a:t>
            </a:r>
            <a:r>
              <a:rPr lang="it-IT" sz="1500" b="1" i="1" dirty="0"/>
              <a:t> surgery</a:t>
            </a:r>
            <a:r>
              <a:rPr lang="it-IT" sz="1500" i="1" dirty="0"/>
              <a:t>. </a:t>
            </a:r>
            <a:r>
              <a:rPr lang="it-IT" sz="1500" dirty="0"/>
              <a:t>M Nannipieri et al. J </a:t>
            </a:r>
            <a:r>
              <a:rPr lang="it-IT" sz="1500" dirty="0" err="1"/>
              <a:t>Clin</a:t>
            </a:r>
            <a:r>
              <a:rPr lang="it-IT" sz="1500" dirty="0"/>
              <a:t> </a:t>
            </a:r>
            <a:r>
              <a:rPr lang="it-IT" sz="1500" dirty="0" err="1"/>
              <a:t>Endocrinol</a:t>
            </a:r>
            <a:r>
              <a:rPr lang="it-IT" sz="1500" dirty="0"/>
              <a:t> </a:t>
            </a:r>
            <a:r>
              <a:rPr lang="it-IT" sz="1500" dirty="0" err="1"/>
              <a:t>Metab</a:t>
            </a:r>
            <a:r>
              <a:rPr lang="it-IT" sz="1500" dirty="0"/>
              <a:t> 2016; 101: 3600-3607. </a:t>
            </a:r>
          </a:p>
          <a:p>
            <a:pPr algn="just"/>
            <a:r>
              <a:rPr lang="en-US" sz="1500" b="1" i="0" dirty="0" err="1">
                <a:solidFill>
                  <a:srgbClr val="212121"/>
                </a:solidFill>
                <a:effectLst/>
              </a:rPr>
              <a:t>Postbariatric</a:t>
            </a:r>
            <a:r>
              <a:rPr lang="en-US" sz="1500" b="1" i="0" dirty="0">
                <a:solidFill>
                  <a:srgbClr val="212121"/>
                </a:solidFill>
                <a:effectLst/>
              </a:rPr>
              <a:t> hypoglycemia: symptom patterns and associated risk factors in the Longitudinal Assessment of Bariatric Surgery study. </a:t>
            </a:r>
            <a:r>
              <a:rPr lang="en-US" sz="1500" i="1" dirty="0">
                <a:solidFill>
                  <a:srgbClr val="212121"/>
                </a:solidFill>
                <a:effectLst/>
              </a:rPr>
              <a:t>L E Fisher et al.  Surg </a:t>
            </a:r>
            <a:r>
              <a:rPr lang="en-US" sz="1500" i="1" dirty="0" err="1">
                <a:solidFill>
                  <a:srgbClr val="212121"/>
                </a:solidFill>
                <a:effectLst/>
              </a:rPr>
              <a:t>Obes</a:t>
            </a:r>
            <a:r>
              <a:rPr lang="en-US" sz="1500" i="1" dirty="0">
                <a:solidFill>
                  <a:srgbClr val="212121"/>
                </a:solidFill>
                <a:effectLst/>
              </a:rPr>
              <a:t> </a:t>
            </a:r>
            <a:r>
              <a:rPr lang="en-US" sz="1500" i="1" dirty="0" err="1">
                <a:solidFill>
                  <a:srgbClr val="212121"/>
                </a:solidFill>
                <a:effectLst/>
              </a:rPr>
              <a:t>Relat</a:t>
            </a:r>
            <a:r>
              <a:rPr lang="en-US" sz="1500" i="1" dirty="0">
                <a:solidFill>
                  <a:srgbClr val="212121"/>
                </a:solidFill>
                <a:effectLst/>
              </a:rPr>
              <a:t> Dis </a:t>
            </a:r>
            <a:r>
              <a:rPr lang="it-IT" sz="1500" i="1" dirty="0">
                <a:solidFill>
                  <a:srgbClr val="5B616B"/>
                </a:solidFill>
                <a:effectLst/>
              </a:rPr>
              <a:t>2021 Oct;17(10):1787-1798</a:t>
            </a:r>
            <a:endParaRPr lang="en-US" sz="1500" i="1" dirty="0">
              <a:solidFill>
                <a:srgbClr val="212121"/>
              </a:solidFill>
              <a:effectLst/>
            </a:endParaRPr>
          </a:p>
          <a:p>
            <a:pPr marL="0" indent="0" algn="just">
              <a:buNone/>
            </a:pPr>
            <a:endParaRPr lang="it-IT" sz="1400" dirty="0">
              <a:latin typeface="+mj-lt"/>
            </a:endParaRPr>
          </a:p>
        </p:txBody>
      </p:sp>
    </p:spTree>
    <p:extLst>
      <p:ext uri="{BB962C8B-B14F-4D97-AF65-F5344CB8AC3E}">
        <p14:creationId xmlns:p14="http://schemas.microsoft.com/office/powerpoint/2010/main" xmlns="" val="5768643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p:cNvSpPr>
            <a:spLocks noGrp="1"/>
          </p:cNvSpPr>
          <p:nvPr>
            <p:ph idx="1"/>
          </p:nvPr>
        </p:nvSpPr>
        <p:spPr>
          <a:xfrm>
            <a:off x="1945200" y="1988840"/>
            <a:ext cx="6895959" cy="4389120"/>
          </a:xfrm>
        </p:spPr>
        <p:txBody>
          <a:bodyPr>
            <a:normAutofit lnSpcReduction="10000"/>
          </a:bodyPr>
          <a:lstStyle/>
          <a:p>
            <a:pPr algn="ctr">
              <a:buNone/>
            </a:pPr>
            <a:r>
              <a:rPr lang="it-IT" sz="2800" b="1" dirty="0">
                <a:solidFill>
                  <a:schemeClr val="accent1"/>
                </a:solidFill>
                <a:latin typeface="+mj-lt"/>
              </a:rPr>
              <a:t>Follow up : scopo</a:t>
            </a:r>
            <a:endParaRPr lang="it-IT" sz="2800" dirty="0">
              <a:latin typeface="+mj-lt"/>
            </a:endParaRPr>
          </a:p>
          <a:p>
            <a:pPr algn="just"/>
            <a:r>
              <a:rPr lang="it-IT" sz="2200" b="1" dirty="0" err="1">
                <a:latin typeface="+mj-lt"/>
              </a:rPr>
              <a:t>intake</a:t>
            </a:r>
            <a:r>
              <a:rPr lang="it-IT" sz="2200" b="1" dirty="0">
                <a:latin typeface="+mj-lt"/>
              </a:rPr>
              <a:t> alimentare</a:t>
            </a:r>
          </a:p>
          <a:p>
            <a:pPr lvl="0" algn="just">
              <a:buFontTx/>
              <a:buChar char="-"/>
            </a:pPr>
            <a:endParaRPr lang="it-IT" sz="2200" b="1" dirty="0">
              <a:latin typeface="+mj-lt"/>
            </a:endParaRPr>
          </a:p>
          <a:p>
            <a:pPr algn="just"/>
            <a:r>
              <a:rPr lang="it-IT" sz="2200" b="1" dirty="0">
                <a:latin typeface="+mj-lt"/>
              </a:rPr>
              <a:t>assorbimento dei nutrienti</a:t>
            </a:r>
          </a:p>
          <a:p>
            <a:pPr algn="just"/>
            <a:endParaRPr lang="it-IT" sz="2200" b="1" dirty="0">
              <a:latin typeface="+mj-lt"/>
            </a:endParaRPr>
          </a:p>
          <a:p>
            <a:pPr algn="just"/>
            <a:r>
              <a:rPr lang="it-IT" sz="2200" b="1" dirty="0" err="1">
                <a:latin typeface="+mj-lt"/>
              </a:rPr>
              <a:t>supplementazione</a:t>
            </a:r>
            <a:r>
              <a:rPr lang="it-IT" sz="2200" b="1" dirty="0">
                <a:latin typeface="+mj-lt"/>
              </a:rPr>
              <a:t> adeguata</a:t>
            </a:r>
          </a:p>
          <a:p>
            <a:pPr lvl="0" algn="just"/>
            <a:endParaRPr lang="it-IT" sz="2200" dirty="0">
              <a:latin typeface="+mj-lt"/>
            </a:endParaRPr>
          </a:p>
          <a:p>
            <a:pPr algn="just"/>
            <a:r>
              <a:rPr lang="it-IT" sz="2200" b="1" dirty="0">
                <a:latin typeface="+mj-lt"/>
              </a:rPr>
              <a:t>Altri fattori : disponibilità al cambiamento, fornire conoscenze generali di nutrizione, affrontare problemi comportamentali, culturali e psicosociali</a:t>
            </a:r>
          </a:p>
          <a:p>
            <a:pPr marL="0" indent="0">
              <a:buNone/>
            </a:pPr>
            <a:endParaRPr lang="it-IT" sz="2500" i="1" dirty="0">
              <a:latin typeface="+mj-lt"/>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p:cNvSpPr>
            <a:spLocks noGrp="1"/>
          </p:cNvSpPr>
          <p:nvPr>
            <p:ph idx="1"/>
          </p:nvPr>
        </p:nvSpPr>
        <p:spPr>
          <a:xfrm>
            <a:off x="1763688" y="2132856"/>
            <a:ext cx="6591985" cy="3777622"/>
          </a:xfrm>
        </p:spPr>
        <p:txBody>
          <a:bodyPr>
            <a:normAutofit fontScale="25000" lnSpcReduction="20000"/>
          </a:bodyPr>
          <a:lstStyle/>
          <a:p>
            <a:pPr algn="ctr">
              <a:buNone/>
            </a:pPr>
            <a:r>
              <a:rPr lang="it-IT" sz="9600" b="1" dirty="0">
                <a:solidFill>
                  <a:schemeClr val="accent1"/>
                </a:solidFill>
                <a:latin typeface="+mj-lt"/>
              </a:rPr>
              <a:t>Follow Up: Prevenzione deficit nutrizionali</a:t>
            </a:r>
          </a:p>
          <a:p>
            <a:pPr algn="ctr">
              <a:buNone/>
            </a:pPr>
            <a:endParaRPr lang="it-IT" sz="4200" b="1" dirty="0">
              <a:latin typeface="+mj-lt"/>
            </a:endParaRPr>
          </a:p>
          <a:p>
            <a:r>
              <a:rPr lang="it-IT" sz="6400" b="1" dirty="0">
                <a:latin typeface="+mj-lt"/>
              </a:rPr>
              <a:t>approfondita valutazione nutrizionale preoperatoria </a:t>
            </a:r>
          </a:p>
          <a:p>
            <a:endParaRPr lang="it-IT" sz="6400" b="1" dirty="0">
              <a:latin typeface="+mj-lt"/>
            </a:endParaRPr>
          </a:p>
          <a:p>
            <a:r>
              <a:rPr lang="it-IT" sz="6400" b="1" dirty="0">
                <a:latin typeface="+mj-lt"/>
              </a:rPr>
              <a:t>programma </a:t>
            </a:r>
            <a:r>
              <a:rPr lang="it-IT" sz="6400" b="1" dirty="0" err="1">
                <a:latin typeface="+mj-lt"/>
              </a:rPr>
              <a:t>dietoterapico</a:t>
            </a:r>
            <a:r>
              <a:rPr lang="it-IT" sz="6400" b="1" dirty="0">
                <a:latin typeface="+mj-lt"/>
              </a:rPr>
              <a:t> personalizzato </a:t>
            </a:r>
          </a:p>
          <a:p>
            <a:endParaRPr lang="it-IT" sz="6400" b="1" dirty="0">
              <a:latin typeface="+mj-lt"/>
            </a:endParaRPr>
          </a:p>
          <a:p>
            <a:r>
              <a:rPr lang="it-IT" sz="6400" b="1" dirty="0" err="1">
                <a:latin typeface="+mj-lt"/>
              </a:rPr>
              <a:t>counselling</a:t>
            </a:r>
            <a:r>
              <a:rPr lang="it-IT" sz="6400" b="1" dirty="0">
                <a:latin typeface="+mj-lt"/>
              </a:rPr>
              <a:t> nutrizionale </a:t>
            </a:r>
          </a:p>
          <a:p>
            <a:endParaRPr lang="it-IT" sz="6400" b="1" dirty="0">
              <a:latin typeface="+mj-lt"/>
            </a:endParaRPr>
          </a:p>
          <a:p>
            <a:r>
              <a:rPr lang="it-IT" sz="6400" b="1" dirty="0">
                <a:latin typeface="+mj-lt"/>
              </a:rPr>
              <a:t>costante follow-up sia a breve che a lungo termine </a:t>
            </a:r>
            <a:endParaRPr lang="it-IT" sz="2900" b="1" dirty="0">
              <a:latin typeface="+mj-lt"/>
            </a:endParaRPr>
          </a:p>
          <a:p>
            <a:pPr marL="0" indent="0" algn="just">
              <a:buNone/>
            </a:pPr>
            <a:r>
              <a:rPr lang="it-IT" sz="5600" b="1" dirty="0">
                <a:latin typeface="+mj-lt"/>
              </a:rPr>
              <a:t>Bibliografia</a:t>
            </a:r>
          </a:p>
          <a:p>
            <a:pPr algn="just"/>
            <a:r>
              <a:rPr lang="it-IT" sz="5600" b="1" dirty="0" err="1">
                <a:latin typeface="+mj-lt"/>
              </a:rPr>
              <a:t>Nutritional</a:t>
            </a:r>
            <a:r>
              <a:rPr lang="it-IT" sz="5600" b="1" dirty="0">
                <a:latin typeface="+mj-lt"/>
              </a:rPr>
              <a:t> </a:t>
            </a:r>
            <a:r>
              <a:rPr lang="it-IT" sz="5600" b="1" dirty="0" err="1">
                <a:latin typeface="+mj-lt"/>
              </a:rPr>
              <a:t>deficiency</a:t>
            </a:r>
            <a:r>
              <a:rPr lang="it-IT" sz="5600" b="1" dirty="0">
                <a:latin typeface="+mj-lt"/>
              </a:rPr>
              <a:t> after </a:t>
            </a:r>
            <a:r>
              <a:rPr lang="it-IT" sz="5600" b="1" dirty="0" err="1">
                <a:latin typeface="+mj-lt"/>
              </a:rPr>
              <a:t>gastric</a:t>
            </a:r>
            <a:r>
              <a:rPr lang="it-IT" sz="5600" b="1" dirty="0">
                <a:latin typeface="+mj-lt"/>
              </a:rPr>
              <a:t> bypass: </a:t>
            </a:r>
            <a:r>
              <a:rPr lang="it-IT" sz="5600" b="1" dirty="0" err="1">
                <a:latin typeface="+mj-lt"/>
              </a:rPr>
              <a:t>diagnosis</a:t>
            </a:r>
            <a:r>
              <a:rPr lang="it-IT" sz="5600" b="1" dirty="0">
                <a:latin typeface="+mj-lt"/>
              </a:rPr>
              <a:t>, </a:t>
            </a:r>
            <a:r>
              <a:rPr lang="it-IT" sz="5600" b="1" dirty="0" err="1">
                <a:latin typeface="+mj-lt"/>
              </a:rPr>
              <a:t>prevention</a:t>
            </a:r>
            <a:r>
              <a:rPr lang="it-IT" sz="5600" b="1" dirty="0">
                <a:latin typeface="+mj-lt"/>
              </a:rPr>
              <a:t> and treatment. </a:t>
            </a:r>
            <a:r>
              <a:rPr lang="it-IT" sz="5600" i="1" dirty="0">
                <a:latin typeface="+mj-lt"/>
              </a:rPr>
              <a:t>C Poitou </a:t>
            </a:r>
            <a:r>
              <a:rPr lang="it-IT" sz="5600" i="1" dirty="0" err="1">
                <a:latin typeface="+mj-lt"/>
              </a:rPr>
              <a:t>Bernert</a:t>
            </a:r>
            <a:r>
              <a:rPr lang="it-IT" sz="5600" i="1" dirty="0">
                <a:latin typeface="+mj-lt"/>
              </a:rPr>
              <a:t> et al.  </a:t>
            </a:r>
            <a:r>
              <a:rPr lang="it-IT" sz="5600" i="1" dirty="0" err="1">
                <a:latin typeface="+mj-lt"/>
              </a:rPr>
              <a:t>Diabetes</a:t>
            </a:r>
            <a:r>
              <a:rPr lang="it-IT" sz="5600" i="1" dirty="0">
                <a:latin typeface="+mj-lt"/>
              </a:rPr>
              <a:t> &amp; </a:t>
            </a:r>
            <a:r>
              <a:rPr lang="it-IT" sz="5600" i="1" dirty="0" err="1">
                <a:latin typeface="+mj-lt"/>
              </a:rPr>
              <a:t>Metabolism</a:t>
            </a:r>
            <a:r>
              <a:rPr lang="it-IT" sz="5600" i="1" dirty="0">
                <a:latin typeface="+mj-lt"/>
              </a:rPr>
              <a:t> 2007; 33:1324</a:t>
            </a:r>
            <a:r>
              <a:rPr lang="it-IT" sz="4800" i="1" dirty="0">
                <a:latin typeface="+mj-lt"/>
              </a:rPr>
              <a: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b="1" dirty="0"/>
              <a:t>Follow up e prevenzione del drop out</a:t>
            </a:r>
            <a:endParaRPr lang="it-IT" sz="4000" dirty="0"/>
          </a:p>
        </p:txBody>
      </p:sp>
      <p:sp>
        <p:nvSpPr>
          <p:cNvPr id="3" name="Segnaposto contenuto 2"/>
          <p:cNvSpPr>
            <a:spLocks noGrp="1"/>
          </p:cNvSpPr>
          <p:nvPr>
            <p:ph idx="1"/>
          </p:nvPr>
        </p:nvSpPr>
        <p:spPr/>
        <p:txBody>
          <a:bodyPr>
            <a:normAutofit fontScale="40000" lnSpcReduction="20000"/>
          </a:bodyPr>
          <a:lstStyle/>
          <a:p>
            <a:pPr algn="ctr">
              <a:buNone/>
            </a:pPr>
            <a:r>
              <a:rPr lang="it-IT" sz="5000" b="1" dirty="0">
                <a:solidFill>
                  <a:schemeClr val="accent1"/>
                </a:solidFill>
              </a:rPr>
              <a:t>Tipologie di Chirurgia Bariatrica</a:t>
            </a:r>
          </a:p>
          <a:p>
            <a:pPr algn="ctr">
              <a:buNone/>
            </a:pPr>
            <a:endParaRPr lang="it-IT" sz="2000" b="1" dirty="0">
              <a:solidFill>
                <a:schemeClr val="accent1"/>
              </a:solidFill>
            </a:endParaRPr>
          </a:p>
          <a:p>
            <a:pPr algn="just"/>
            <a:r>
              <a:rPr lang="it-IT" sz="4000" b="1" dirty="0">
                <a:solidFill>
                  <a:schemeClr val="accent1"/>
                </a:solidFill>
              </a:rPr>
              <a:t>RESTRITTIVE</a:t>
            </a:r>
            <a:r>
              <a:rPr lang="it-IT" sz="4000" dirty="0"/>
              <a:t> : riduzione settoriale del lume gastrico confezionando tasche di volume ridotto (</a:t>
            </a:r>
            <a:r>
              <a:rPr lang="it-IT" sz="4000" b="1" dirty="0" err="1"/>
              <a:t>vertical</a:t>
            </a:r>
            <a:r>
              <a:rPr lang="it-IT" sz="4000" b="1" dirty="0"/>
              <a:t> </a:t>
            </a:r>
            <a:r>
              <a:rPr lang="it-IT" sz="4000" b="1" dirty="0" err="1"/>
              <a:t>banded</a:t>
            </a:r>
            <a:r>
              <a:rPr lang="it-IT" sz="4000" b="1" dirty="0"/>
              <a:t> </a:t>
            </a:r>
            <a:r>
              <a:rPr lang="it-IT" sz="4000" b="1" dirty="0" err="1"/>
              <a:t>gastroplasty</a:t>
            </a:r>
            <a:r>
              <a:rPr lang="it-IT" sz="4000" b="1" dirty="0"/>
              <a:t>, </a:t>
            </a:r>
            <a:r>
              <a:rPr lang="it-IT" sz="4000" b="1" dirty="0" err="1"/>
              <a:t>adjustable</a:t>
            </a:r>
            <a:r>
              <a:rPr lang="it-IT" sz="4000" b="1" dirty="0"/>
              <a:t> </a:t>
            </a:r>
            <a:r>
              <a:rPr lang="it-IT" sz="4000" b="1" dirty="0" err="1"/>
              <a:t>gastric</a:t>
            </a:r>
            <a:r>
              <a:rPr lang="it-IT" sz="4000" b="1" dirty="0"/>
              <a:t> band, sleeve </a:t>
            </a:r>
            <a:r>
              <a:rPr lang="it-IT" sz="4000" b="1" dirty="0" err="1"/>
              <a:t>gastrectomy</a:t>
            </a:r>
            <a:r>
              <a:rPr lang="it-IT" sz="4000" b="1" dirty="0"/>
              <a:t>, </a:t>
            </a:r>
            <a:r>
              <a:rPr lang="it-IT" sz="4000" b="1" dirty="0" err="1"/>
              <a:t>intragastrc</a:t>
            </a:r>
            <a:r>
              <a:rPr lang="it-IT" sz="4000" b="1" dirty="0"/>
              <a:t> balloon)</a:t>
            </a:r>
          </a:p>
          <a:p>
            <a:pPr algn="just"/>
            <a:endParaRPr lang="it-IT" sz="4000" dirty="0"/>
          </a:p>
          <a:p>
            <a:pPr algn="just"/>
            <a:r>
              <a:rPr lang="it-IT" sz="4000" b="1" dirty="0">
                <a:solidFill>
                  <a:schemeClr val="accent1"/>
                </a:solidFill>
              </a:rPr>
              <a:t>MALASSORBITIVE</a:t>
            </a:r>
            <a:r>
              <a:rPr lang="it-IT" sz="4000" dirty="0"/>
              <a:t>: con varie tecniche si determina una “sindrome dell’intestino corto” controllata (</a:t>
            </a:r>
            <a:r>
              <a:rPr lang="it-IT" sz="4000" b="1" dirty="0" err="1"/>
              <a:t>biliopancreatic</a:t>
            </a:r>
            <a:r>
              <a:rPr lang="it-IT" sz="4000" b="1" dirty="0"/>
              <a:t> </a:t>
            </a:r>
            <a:r>
              <a:rPr lang="it-IT" sz="4000" b="1" dirty="0" err="1"/>
              <a:t>diversion</a:t>
            </a:r>
            <a:r>
              <a:rPr lang="it-IT" sz="4000" b="1" dirty="0"/>
              <a:t>, </a:t>
            </a:r>
            <a:r>
              <a:rPr lang="it-IT" sz="4000" b="1" dirty="0" err="1"/>
              <a:t>jejunoileal</a:t>
            </a:r>
            <a:r>
              <a:rPr lang="it-IT" sz="4000" b="1" dirty="0"/>
              <a:t> bypass, </a:t>
            </a:r>
            <a:r>
              <a:rPr lang="it-IT" sz="4000" b="1" dirty="0" err="1"/>
              <a:t>endoluminal</a:t>
            </a:r>
            <a:r>
              <a:rPr lang="it-IT" sz="4000" b="1" dirty="0"/>
              <a:t> sleeve</a:t>
            </a:r>
            <a:r>
              <a:rPr lang="it-IT" sz="4000" dirty="0"/>
              <a:t>)</a:t>
            </a:r>
          </a:p>
          <a:p>
            <a:pPr algn="just"/>
            <a:endParaRPr lang="it-IT" sz="4000" dirty="0"/>
          </a:p>
          <a:p>
            <a:pPr algn="just"/>
            <a:r>
              <a:rPr lang="it-IT" sz="4000" b="1" dirty="0">
                <a:solidFill>
                  <a:schemeClr val="accent1"/>
                </a:solidFill>
              </a:rPr>
              <a:t>MISTE</a:t>
            </a:r>
            <a:r>
              <a:rPr lang="it-IT" sz="4000" dirty="0"/>
              <a:t>: uniscono le caratteristiche delle due precedenti procedure (</a:t>
            </a:r>
            <a:r>
              <a:rPr lang="it-IT" sz="4000" b="1" dirty="0" err="1"/>
              <a:t>gastric</a:t>
            </a:r>
            <a:r>
              <a:rPr lang="it-IT" sz="4000" b="1" dirty="0"/>
              <a:t> bypass, mini </a:t>
            </a:r>
            <a:r>
              <a:rPr lang="it-IT" sz="4000" b="1" dirty="0" err="1"/>
              <a:t>gastric</a:t>
            </a:r>
            <a:r>
              <a:rPr lang="it-IT" sz="4000" b="1" dirty="0"/>
              <a:t> by-pass, sleeve </a:t>
            </a:r>
            <a:r>
              <a:rPr lang="it-IT" sz="4000" b="1" dirty="0" err="1"/>
              <a:t>gastrectomy</a:t>
            </a:r>
            <a:r>
              <a:rPr lang="it-IT" sz="4000" b="1" dirty="0"/>
              <a:t> with </a:t>
            </a:r>
            <a:r>
              <a:rPr lang="it-IT" sz="4000" b="1" dirty="0" err="1"/>
              <a:t>duodenal</a:t>
            </a:r>
            <a:r>
              <a:rPr lang="it-IT" sz="4000" b="1" dirty="0"/>
              <a:t> switch</a:t>
            </a:r>
            <a:r>
              <a:rPr lang="it-IT" sz="4000" dirty="0"/>
              <a:t>)</a:t>
            </a:r>
          </a:p>
          <a:p>
            <a:pPr>
              <a:buNone/>
            </a:pPr>
            <a:endParaRPr lang="it-IT" dirty="0">
              <a:latin typeface="+mj-lt"/>
            </a:endParaRPr>
          </a:p>
        </p:txBody>
      </p:sp>
    </p:spTree>
    <p:extLst>
      <p:ext uri="{BB962C8B-B14F-4D97-AF65-F5344CB8AC3E}">
        <p14:creationId xmlns:p14="http://schemas.microsoft.com/office/powerpoint/2010/main" xmlns="" val="14710283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p:cNvSpPr>
            <a:spLocks noGrp="1"/>
          </p:cNvSpPr>
          <p:nvPr>
            <p:ph idx="1"/>
          </p:nvPr>
        </p:nvSpPr>
        <p:spPr/>
        <p:txBody>
          <a:bodyPr>
            <a:normAutofit fontScale="25000" lnSpcReduction="20000"/>
          </a:bodyPr>
          <a:lstStyle/>
          <a:p>
            <a:pPr algn="ctr">
              <a:buNone/>
            </a:pPr>
            <a:r>
              <a:rPr lang="it-IT" sz="8000" b="1" dirty="0">
                <a:solidFill>
                  <a:schemeClr val="accent1"/>
                </a:solidFill>
                <a:latin typeface="Century Gothic" panose="020B0502020202020204" pitchFamily="34" charset="0"/>
              </a:rPr>
              <a:t>Chirurgia Bariatrica: complicanze</a:t>
            </a:r>
          </a:p>
          <a:p>
            <a:pPr algn="ctr">
              <a:buNone/>
            </a:pPr>
            <a:endParaRPr lang="it-IT" sz="2600" b="1" dirty="0">
              <a:latin typeface="Century Gothic" panose="020B0502020202020204" pitchFamily="34" charset="0"/>
            </a:endParaRPr>
          </a:p>
          <a:p>
            <a:pPr algn="just">
              <a:buNone/>
            </a:pPr>
            <a:r>
              <a:rPr lang="it-IT" sz="5600" b="1" u="sng" dirty="0">
                <a:solidFill>
                  <a:schemeClr val="accent1"/>
                </a:solidFill>
                <a:latin typeface="Century Gothic" panose="020B0502020202020204" pitchFamily="34" charset="0"/>
              </a:rPr>
              <a:t>Interventi malassorbitivi*</a:t>
            </a:r>
            <a:r>
              <a:rPr lang="it-IT" sz="5600" b="1" dirty="0">
                <a:latin typeface="Century Gothic" panose="020B0502020202020204" pitchFamily="34" charset="0"/>
              </a:rPr>
              <a:t>						</a:t>
            </a:r>
            <a:r>
              <a:rPr lang="it-IT" sz="5600" b="1" u="sng" dirty="0">
                <a:solidFill>
                  <a:schemeClr val="accent1"/>
                </a:solidFill>
                <a:latin typeface="Century Gothic" panose="020B0502020202020204" pitchFamily="34" charset="0"/>
              </a:rPr>
              <a:t>Interventi restrittivi</a:t>
            </a:r>
            <a:r>
              <a:rPr lang="it-IT" sz="5600" b="1" dirty="0">
                <a:latin typeface="Century Gothic" panose="020B0502020202020204" pitchFamily="34" charset="0"/>
              </a:rPr>
              <a:t>												</a:t>
            </a:r>
          </a:p>
          <a:p>
            <a:pPr algn="just"/>
            <a:r>
              <a:rPr lang="it-IT" sz="5600" b="1" dirty="0">
                <a:latin typeface="Century Gothic" panose="020B0502020202020204" pitchFamily="34" charset="0"/>
              </a:rPr>
              <a:t>Patologia cronica da malassorbimento	Anemie carenziali minori</a:t>
            </a:r>
          </a:p>
          <a:p>
            <a:pPr algn="just"/>
            <a:r>
              <a:rPr lang="it-IT" sz="5600" b="1" dirty="0">
                <a:latin typeface="Century Gothic" panose="020B0502020202020204" pitchFamily="34" charset="0"/>
              </a:rPr>
              <a:t>Anemia carenziale  				 	Vomito e rigurgito frequente</a:t>
            </a:r>
          </a:p>
          <a:p>
            <a:pPr algn="just"/>
            <a:r>
              <a:rPr lang="it-IT" sz="5600" b="1" dirty="0">
                <a:latin typeface="Century Gothic" panose="020B0502020202020204" pitchFamily="34" charset="0"/>
              </a:rPr>
              <a:t>Malnutrizione proteica			</a:t>
            </a:r>
          </a:p>
          <a:p>
            <a:pPr algn="just"/>
            <a:r>
              <a:rPr lang="it-IT" sz="5600" b="1" dirty="0">
                <a:latin typeface="Century Gothic" panose="020B0502020202020204" pitchFamily="34" charset="0"/>
              </a:rPr>
              <a:t>Complicanze neurologiche			</a:t>
            </a:r>
          </a:p>
          <a:p>
            <a:pPr algn="just"/>
            <a:r>
              <a:rPr lang="it-IT" sz="5600" b="1" dirty="0">
                <a:latin typeface="Century Gothic" panose="020B0502020202020204" pitchFamily="34" charset="0"/>
              </a:rPr>
              <a:t>Demineralizzazione cronica</a:t>
            </a:r>
          </a:p>
          <a:p>
            <a:pPr algn="just"/>
            <a:r>
              <a:rPr lang="it-IT" sz="5600" b="1" dirty="0" err="1">
                <a:latin typeface="Century Gothic" panose="020B0502020202020204" pitchFamily="34" charset="0"/>
              </a:rPr>
              <a:t>Flautolenza</a:t>
            </a:r>
            <a:endParaRPr lang="it-IT" sz="5600" b="1" dirty="0">
              <a:latin typeface="Century Gothic" panose="020B0502020202020204" pitchFamily="34" charset="0"/>
            </a:endParaRPr>
          </a:p>
          <a:p>
            <a:pPr algn="just"/>
            <a:r>
              <a:rPr lang="it-IT" sz="5600" b="1" dirty="0">
                <a:latin typeface="Century Gothic" panose="020B0502020202020204" pitchFamily="34" charset="0"/>
              </a:rPr>
              <a:t>Alitosi</a:t>
            </a:r>
          </a:p>
          <a:p>
            <a:pPr algn="just">
              <a:buNone/>
            </a:pPr>
            <a:r>
              <a:rPr lang="it-IT" sz="5600" b="1" dirty="0">
                <a:latin typeface="Century Gothic" panose="020B0502020202020204" pitchFamily="34" charset="0"/>
              </a:rPr>
              <a:t>* </a:t>
            </a:r>
            <a:r>
              <a:rPr lang="it-IT" sz="5600" b="1" dirty="0" err="1">
                <a:solidFill>
                  <a:schemeClr val="accent1"/>
                </a:solidFill>
                <a:latin typeface="Century Gothic" panose="020B0502020202020204" pitchFamily="34" charset="0"/>
              </a:rPr>
              <a:t>Necesssità</a:t>
            </a:r>
            <a:r>
              <a:rPr lang="it-IT" sz="5600" b="1" dirty="0">
                <a:solidFill>
                  <a:schemeClr val="accent1"/>
                </a:solidFill>
                <a:latin typeface="Century Gothic" panose="020B0502020202020204" pitchFamily="34" charset="0"/>
              </a:rPr>
              <a:t> di supplementazione a vita</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p:cNvSpPr>
            <a:spLocks noGrp="1"/>
          </p:cNvSpPr>
          <p:nvPr>
            <p:ph idx="1"/>
          </p:nvPr>
        </p:nvSpPr>
        <p:spPr/>
        <p:txBody>
          <a:bodyPr>
            <a:normAutofit fontScale="77500" lnSpcReduction="20000"/>
          </a:bodyPr>
          <a:lstStyle/>
          <a:p>
            <a:pPr algn="ctr">
              <a:buNone/>
            </a:pPr>
            <a:r>
              <a:rPr lang="it-IT" sz="2600" b="1" dirty="0">
                <a:solidFill>
                  <a:schemeClr val="accent1"/>
                </a:solidFill>
              </a:rPr>
              <a:t>Deficit nutrizionali  PRE Chirurgia Bariatrica</a:t>
            </a:r>
          </a:p>
          <a:p>
            <a:pPr algn="just">
              <a:buNone/>
            </a:pPr>
            <a:endParaRPr lang="it-IT" sz="1300" dirty="0">
              <a:latin typeface="+mj-lt"/>
            </a:endParaRPr>
          </a:p>
          <a:p>
            <a:pPr algn="just">
              <a:buNone/>
            </a:pPr>
            <a:r>
              <a:rPr lang="it-IT" sz="2100" b="1" dirty="0">
                <a:latin typeface="+mj-lt"/>
              </a:rPr>
              <a:t>Molti studi segnalano che il paziente obeso può già presentare deficit nutrizionali che quindi vanno </a:t>
            </a:r>
            <a:r>
              <a:rPr lang="it-IT" sz="2100" b="1" dirty="0" smtClean="0">
                <a:latin typeface="+mj-lt"/>
              </a:rPr>
              <a:t>corretti </a:t>
            </a:r>
            <a:r>
              <a:rPr lang="it-IT" sz="2100" b="1" dirty="0">
                <a:latin typeface="+mj-lt"/>
              </a:rPr>
              <a:t>prima di portarlo ad un intervento bariatrico</a:t>
            </a:r>
          </a:p>
          <a:p>
            <a:pPr algn="just">
              <a:buNone/>
            </a:pPr>
            <a:endParaRPr lang="it-IT" sz="1400" b="1" dirty="0">
              <a:latin typeface="+mj-lt"/>
            </a:endParaRPr>
          </a:p>
          <a:p>
            <a:pPr algn="just">
              <a:buNone/>
            </a:pPr>
            <a:r>
              <a:rPr lang="it-IT" b="1" dirty="0">
                <a:latin typeface="+mj-lt"/>
              </a:rPr>
              <a:t>Bibliografia</a:t>
            </a:r>
            <a:endParaRPr lang="it-IT" dirty="0">
              <a:latin typeface="+mj-lt"/>
            </a:endParaRPr>
          </a:p>
          <a:p>
            <a:pPr algn="just"/>
            <a:r>
              <a:rPr lang="it-IT" b="1" dirty="0" err="1"/>
              <a:t>Malnutrition</a:t>
            </a:r>
            <a:r>
              <a:rPr lang="it-IT" b="1" dirty="0"/>
              <a:t> in </a:t>
            </a:r>
            <a:r>
              <a:rPr lang="it-IT" b="1" dirty="0" err="1"/>
              <a:t>bariatric</a:t>
            </a:r>
            <a:r>
              <a:rPr lang="it-IT" b="1" dirty="0"/>
              <a:t> surgery </a:t>
            </a:r>
            <a:r>
              <a:rPr lang="it-IT" b="1" dirty="0" err="1"/>
              <a:t>candidates</a:t>
            </a:r>
            <a:r>
              <a:rPr lang="it-IT" b="1" dirty="0"/>
              <a:t>: Multiple </a:t>
            </a:r>
            <a:r>
              <a:rPr lang="it-IT" b="1" dirty="0" err="1"/>
              <a:t>micronutrient</a:t>
            </a:r>
            <a:r>
              <a:rPr lang="it-IT" b="1" dirty="0"/>
              <a:t> </a:t>
            </a:r>
            <a:r>
              <a:rPr lang="it-IT" b="1" dirty="0" err="1"/>
              <a:t>deficiencies</a:t>
            </a:r>
            <a:r>
              <a:rPr lang="it-IT" b="1" dirty="0"/>
              <a:t> </a:t>
            </a:r>
            <a:r>
              <a:rPr lang="it-IT" b="1" dirty="0" err="1"/>
              <a:t>prior</a:t>
            </a:r>
            <a:r>
              <a:rPr lang="it-IT" b="1" dirty="0"/>
              <a:t> to surgery. </a:t>
            </a:r>
            <a:r>
              <a:rPr lang="it-IT" i="1" dirty="0"/>
              <a:t>L A Peterson et al. </a:t>
            </a:r>
            <a:r>
              <a:rPr lang="it-IT" i="1" dirty="0" err="1"/>
              <a:t>Obes</a:t>
            </a:r>
            <a:r>
              <a:rPr lang="it-IT" i="1" dirty="0"/>
              <a:t> </a:t>
            </a:r>
            <a:r>
              <a:rPr lang="it-IT" i="1" dirty="0" err="1"/>
              <a:t>surg</a:t>
            </a:r>
            <a:r>
              <a:rPr lang="it-IT" i="1" dirty="0"/>
              <a:t> 2016; 26: 833-838</a:t>
            </a:r>
          </a:p>
          <a:p>
            <a:pPr algn="just"/>
            <a:r>
              <a:rPr lang="it-IT" b="1" i="1" dirty="0" err="1"/>
              <a:t>Corretting</a:t>
            </a:r>
            <a:r>
              <a:rPr lang="it-IT" b="1" i="1" dirty="0"/>
              <a:t> </a:t>
            </a:r>
            <a:r>
              <a:rPr lang="it-IT" b="1" i="1" dirty="0" err="1"/>
              <a:t>micronutrient</a:t>
            </a:r>
            <a:r>
              <a:rPr lang="it-IT" b="1" i="1" dirty="0"/>
              <a:t> </a:t>
            </a:r>
            <a:r>
              <a:rPr lang="it-IT" b="1" i="1" dirty="0" err="1"/>
              <a:t>deficiencies</a:t>
            </a:r>
            <a:r>
              <a:rPr lang="it-IT" b="1" i="1" dirty="0"/>
              <a:t> </a:t>
            </a:r>
            <a:r>
              <a:rPr lang="it-IT" b="1" i="1" dirty="0" err="1"/>
              <a:t>before</a:t>
            </a:r>
            <a:r>
              <a:rPr lang="it-IT" b="1" i="1" dirty="0"/>
              <a:t> sleeve </a:t>
            </a:r>
            <a:r>
              <a:rPr lang="it-IT" b="1" i="1" dirty="0" err="1"/>
              <a:t>gastrectomy</a:t>
            </a:r>
            <a:r>
              <a:rPr lang="it-IT" b="1" i="1" dirty="0"/>
              <a:t> </a:t>
            </a:r>
            <a:r>
              <a:rPr lang="it-IT" b="1" i="1" dirty="0" err="1"/>
              <a:t>may</a:t>
            </a:r>
            <a:r>
              <a:rPr lang="it-IT" b="1" i="1" dirty="0"/>
              <a:t> be </a:t>
            </a:r>
            <a:r>
              <a:rPr lang="it-IT" b="1" i="1" dirty="0" err="1"/>
              <a:t>useful</a:t>
            </a:r>
            <a:r>
              <a:rPr lang="it-IT" b="1" i="1" dirty="0"/>
              <a:t> in </a:t>
            </a:r>
            <a:r>
              <a:rPr lang="it-IT" b="1" i="1" dirty="0" err="1"/>
              <a:t>preventing</a:t>
            </a:r>
            <a:r>
              <a:rPr lang="it-IT" b="1" i="1" dirty="0"/>
              <a:t> </a:t>
            </a:r>
            <a:r>
              <a:rPr lang="it-IT" b="1" i="1" dirty="0" err="1"/>
              <a:t>early</a:t>
            </a:r>
            <a:r>
              <a:rPr lang="it-IT" b="1" i="1" dirty="0"/>
              <a:t> </a:t>
            </a:r>
            <a:r>
              <a:rPr lang="it-IT" b="1" i="1" dirty="0" err="1"/>
              <a:t>postoperative</a:t>
            </a:r>
            <a:r>
              <a:rPr lang="it-IT" b="1" i="1" dirty="0"/>
              <a:t> </a:t>
            </a:r>
            <a:r>
              <a:rPr lang="it-IT" b="1" i="1" dirty="0" err="1"/>
              <a:t>micronutrient</a:t>
            </a:r>
            <a:r>
              <a:rPr lang="it-IT" b="1" i="1" dirty="0"/>
              <a:t> </a:t>
            </a:r>
            <a:r>
              <a:rPr lang="it-IT" b="1" i="1" dirty="0" err="1"/>
              <a:t>deficiencies</a:t>
            </a:r>
            <a:r>
              <a:rPr lang="it-IT" b="1" i="1" dirty="0"/>
              <a:t>. </a:t>
            </a:r>
            <a:r>
              <a:rPr lang="it-IT" i="1" dirty="0"/>
              <a:t>L Schiavo et al. Int J </a:t>
            </a:r>
            <a:r>
              <a:rPr lang="it-IT" i="1" dirty="0" err="1"/>
              <a:t>Vitam</a:t>
            </a:r>
            <a:r>
              <a:rPr lang="it-IT" i="1" dirty="0"/>
              <a:t>  </a:t>
            </a:r>
            <a:r>
              <a:rPr lang="it-IT" i="1" dirty="0" err="1"/>
              <a:t>Nutr</a:t>
            </a:r>
            <a:r>
              <a:rPr lang="it-IT" i="1" dirty="0"/>
              <a:t> Res 2019; 89: 22-28</a:t>
            </a:r>
            <a:r>
              <a:rPr lang="it-IT" b="1" i="1" dirty="0"/>
              <a:t>. </a:t>
            </a:r>
          </a:p>
          <a:p>
            <a:pPr algn="just"/>
            <a:r>
              <a:rPr lang="it-IT" b="1" dirty="0" err="1"/>
              <a:t>Pre</a:t>
            </a:r>
            <a:r>
              <a:rPr lang="it-IT" b="1" dirty="0"/>
              <a:t> operative </a:t>
            </a:r>
            <a:r>
              <a:rPr lang="it-IT" b="1" dirty="0" err="1"/>
              <a:t>micronutrient</a:t>
            </a:r>
            <a:r>
              <a:rPr lang="it-IT" b="1" dirty="0"/>
              <a:t> </a:t>
            </a:r>
            <a:r>
              <a:rPr lang="it-IT" b="1" dirty="0" err="1"/>
              <a:t>deficiencies</a:t>
            </a:r>
            <a:r>
              <a:rPr lang="it-IT" b="1" dirty="0"/>
              <a:t> in </a:t>
            </a:r>
            <a:r>
              <a:rPr lang="it-IT" b="1" dirty="0" err="1"/>
              <a:t>patients</a:t>
            </a:r>
            <a:r>
              <a:rPr lang="it-IT" b="1" dirty="0"/>
              <a:t> with severe </a:t>
            </a:r>
            <a:r>
              <a:rPr lang="it-IT" b="1" dirty="0" err="1"/>
              <a:t>obesity</a:t>
            </a:r>
            <a:r>
              <a:rPr lang="it-IT" b="1" dirty="0"/>
              <a:t> </a:t>
            </a:r>
            <a:r>
              <a:rPr lang="it-IT" b="1" dirty="0" err="1"/>
              <a:t>candidates</a:t>
            </a:r>
            <a:r>
              <a:rPr lang="it-IT" b="1" dirty="0"/>
              <a:t> for </a:t>
            </a:r>
            <a:r>
              <a:rPr lang="it-IT" b="1" dirty="0" err="1"/>
              <a:t>bariatric</a:t>
            </a:r>
            <a:r>
              <a:rPr lang="it-IT" b="1" dirty="0"/>
              <a:t> surgery</a:t>
            </a:r>
            <a:r>
              <a:rPr lang="it-IT" dirty="0"/>
              <a:t>. M </a:t>
            </a:r>
            <a:r>
              <a:rPr lang="it-IT" dirty="0" err="1"/>
              <a:t>Pellegriniet</a:t>
            </a:r>
            <a:r>
              <a:rPr lang="it-IT" dirty="0"/>
              <a:t> al. </a:t>
            </a:r>
            <a:r>
              <a:rPr lang="it-IT" i="1" dirty="0"/>
              <a:t>J of </a:t>
            </a:r>
            <a:r>
              <a:rPr lang="it-IT" i="1" dirty="0" err="1"/>
              <a:t>Endocrinol</a:t>
            </a:r>
            <a:r>
              <a:rPr lang="it-IT" i="1" dirty="0"/>
              <a:t> Invest. 2021, Jul (4):1413-1423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625D9F5-A79B-0F96-2523-D746BC94BCB7}"/>
              </a:ext>
            </a:extLst>
          </p:cNvPr>
          <p:cNvSpPr>
            <a:spLocks noGrp="1"/>
          </p:cNvSpPr>
          <p:nvPr>
            <p:ph type="title"/>
          </p:nvPr>
        </p:nvSpPr>
        <p:spPr/>
        <p:txBody>
          <a:bodyPr/>
          <a:lstStyle/>
          <a:p>
            <a:pPr algn="ctr"/>
            <a:r>
              <a:rPr lang="it-IT" sz="3600" b="1" dirty="0">
                <a:solidFill>
                  <a:schemeClr val="accent1"/>
                </a:solidFill>
              </a:rPr>
              <a:t>Follow up e prevenzione del drop out</a:t>
            </a:r>
            <a:endParaRPr lang="it-IT" dirty="0"/>
          </a:p>
        </p:txBody>
      </p:sp>
      <p:sp>
        <p:nvSpPr>
          <p:cNvPr id="3" name="Segnaposto contenuto 2">
            <a:extLst>
              <a:ext uri="{FF2B5EF4-FFF2-40B4-BE49-F238E27FC236}">
                <a16:creationId xmlns:a16="http://schemas.microsoft.com/office/drawing/2014/main" xmlns="" id="{DCC980A2-C918-08F4-79BE-88D90632568C}"/>
              </a:ext>
            </a:extLst>
          </p:cNvPr>
          <p:cNvSpPr>
            <a:spLocks noGrp="1"/>
          </p:cNvSpPr>
          <p:nvPr>
            <p:ph idx="1"/>
          </p:nvPr>
        </p:nvSpPr>
        <p:spPr/>
        <p:txBody>
          <a:bodyPr>
            <a:normAutofit fontScale="92500" lnSpcReduction="10000"/>
          </a:bodyPr>
          <a:lstStyle/>
          <a:p>
            <a:pPr marL="0" indent="0" algn="ctr">
              <a:buNone/>
            </a:pPr>
            <a:r>
              <a:rPr lang="it-IT" sz="2000" b="1" dirty="0">
                <a:solidFill>
                  <a:schemeClr val="accent1"/>
                </a:solidFill>
              </a:rPr>
              <a:t>Cause di deficit nutrizionale</a:t>
            </a:r>
          </a:p>
          <a:p>
            <a:pPr marL="0" indent="0" algn="ctr">
              <a:buNone/>
            </a:pPr>
            <a:r>
              <a:rPr lang="it-IT" sz="2000" b="1" dirty="0">
                <a:solidFill>
                  <a:schemeClr val="accent1"/>
                </a:solidFill>
              </a:rPr>
              <a:t>PRE Chirurgia Bariatrica</a:t>
            </a:r>
          </a:p>
          <a:p>
            <a:r>
              <a:rPr lang="it-IT" b="1" dirty="0"/>
              <a:t>Scadente qualità e variabilità dell’alimentazione</a:t>
            </a:r>
          </a:p>
          <a:p>
            <a:r>
              <a:rPr lang="it-IT" b="1" dirty="0"/>
              <a:t>Dieta ipercalorica e iperlipidica</a:t>
            </a:r>
          </a:p>
          <a:p>
            <a:r>
              <a:rPr lang="it-IT" b="1" dirty="0"/>
              <a:t>Utilizzo di eccesso di zuccheri semplici, latticini e cibi grassi (che può terminare ad esempio un deficit di Vitamina B1. </a:t>
            </a:r>
          </a:p>
          <a:p>
            <a:r>
              <a:rPr lang="it-IT" b="1" dirty="0"/>
              <a:t>Stato infiammatorio cronico del tessuto adiposo che può interferire sull’omeostasi del ferro (epcidina)</a:t>
            </a:r>
          </a:p>
          <a:p>
            <a:r>
              <a:rPr lang="it-IT" b="1" dirty="0"/>
              <a:t>Incremento della massa adiposa che diventa un luogo dove vengono sequestrate le molecole </a:t>
            </a:r>
            <a:r>
              <a:rPr lang="it-IT" b="1" dirty="0" err="1"/>
              <a:t>lipofiliche</a:t>
            </a:r>
            <a:r>
              <a:rPr lang="it-IT" b="1" dirty="0"/>
              <a:t> (es. vitamina D). </a:t>
            </a:r>
          </a:p>
        </p:txBody>
      </p:sp>
    </p:spTree>
    <p:extLst>
      <p:ext uri="{BB962C8B-B14F-4D97-AF65-F5344CB8AC3E}">
        <p14:creationId xmlns:p14="http://schemas.microsoft.com/office/powerpoint/2010/main" xmlns="" val="2634405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p:cNvSpPr>
            <a:spLocks noGrp="1"/>
          </p:cNvSpPr>
          <p:nvPr>
            <p:ph idx="1"/>
          </p:nvPr>
        </p:nvSpPr>
        <p:spPr>
          <a:xfrm>
            <a:off x="1974926" y="2132856"/>
            <a:ext cx="6591985" cy="3777622"/>
          </a:xfrm>
        </p:spPr>
        <p:txBody>
          <a:bodyPr>
            <a:normAutofit fontScale="47500" lnSpcReduction="20000"/>
          </a:bodyPr>
          <a:lstStyle/>
          <a:p>
            <a:pPr algn="ctr">
              <a:buNone/>
            </a:pPr>
            <a:r>
              <a:rPr lang="it-IT" sz="4200" b="1" dirty="0">
                <a:solidFill>
                  <a:schemeClr val="accent1"/>
                </a:solidFill>
                <a:latin typeface="+mj-lt"/>
              </a:rPr>
              <a:t>Dati Istat 2021</a:t>
            </a:r>
          </a:p>
          <a:p>
            <a:pPr algn="just">
              <a:buNone/>
            </a:pPr>
            <a:endParaRPr lang="it-IT" dirty="0">
              <a:latin typeface="+mj-lt"/>
            </a:endParaRPr>
          </a:p>
          <a:p>
            <a:pPr algn="just">
              <a:buNone/>
            </a:pPr>
            <a:r>
              <a:rPr lang="it-IT" sz="3800" b="1" dirty="0">
                <a:latin typeface="+mj-lt"/>
              </a:rPr>
              <a:t>Per quanto riguarda l’eccesso di peso, quasi un italiano su due maggiore di 18 anni ha una forma di sovrappeso o obesità. </a:t>
            </a:r>
          </a:p>
          <a:p>
            <a:pPr algn="just">
              <a:buNone/>
            </a:pPr>
            <a:r>
              <a:rPr lang="it-IT" sz="3800" b="1" dirty="0">
                <a:latin typeface="+mj-lt"/>
              </a:rPr>
              <a:t>A riscontrare il problema è il 46,2 %: </a:t>
            </a:r>
          </a:p>
          <a:p>
            <a:pPr algn="just"/>
            <a:r>
              <a:rPr lang="it-IT" sz="3800" b="1" u="sng" dirty="0">
                <a:latin typeface="+mj-lt"/>
              </a:rPr>
              <a:t>12 % è obeso</a:t>
            </a:r>
          </a:p>
          <a:p>
            <a:pPr algn="just"/>
            <a:r>
              <a:rPr lang="it-IT" sz="3800" b="1" u="sng" dirty="0">
                <a:latin typeface="+mj-lt"/>
              </a:rPr>
              <a:t>34,2 % è sovrappeso</a:t>
            </a:r>
            <a:endParaRPr lang="it-IT" sz="3800" b="1" dirty="0">
              <a:latin typeface="+mj-lt"/>
            </a:endParaRPr>
          </a:p>
          <a:p>
            <a:pPr algn="just"/>
            <a:r>
              <a:rPr lang="it-IT" sz="3800" b="1" dirty="0">
                <a:latin typeface="+mj-lt"/>
              </a:rPr>
              <a:t>normopeso sono il 50,9 %</a:t>
            </a:r>
          </a:p>
          <a:p>
            <a:pPr algn="just"/>
            <a:r>
              <a:rPr lang="it-IT" sz="3800" b="1" dirty="0">
                <a:latin typeface="+mj-lt"/>
              </a:rPr>
              <a:t>sottopeso 2,9 %</a:t>
            </a:r>
          </a:p>
          <a:p>
            <a:pPr algn="just">
              <a:buNone/>
            </a:pPr>
            <a:r>
              <a:rPr lang="it-IT" sz="3800" b="1" dirty="0">
                <a:latin typeface="+mj-lt"/>
              </a:rPr>
              <a:t>NB: Popolazione al 1° gennaio 2021 è stata si 59.2 milioni (dati Istat 2021)</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p:cNvSpPr>
            <a:spLocks noGrp="1"/>
          </p:cNvSpPr>
          <p:nvPr>
            <p:ph idx="1"/>
          </p:nvPr>
        </p:nvSpPr>
        <p:spPr>
          <a:xfrm>
            <a:off x="1945200" y="2000240"/>
            <a:ext cx="6443223" cy="4389120"/>
          </a:xfrm>
        </p:spPr>
        <p:txBody>
          <a:bodyPr>
            <a:normAutofit/>
          </a:bodyPr>
          <a:lstStyle/>
          <a:p>
            <a:pPr algn="ctr">
              <a:buNone/>
            </a:pPr>
            <a:r>
              <a:rPr lang="it-IT" sz="2200" b="1" dirty="0">
                <a:solidFill>
                  <a:schemeClr val="accent1"/>
                </a:solidFill>
                <a:latin typeface="+mj-lt"/>
              </a:rPr>
              <a:t>Deficit nutrizionali POST Chirurgia Bariatrica</a:t>
            </a:r>
          </a:p>
          <a:p>
            <a:pPr algn="ctr">
              <a:buNone/>
            </a:pPr>
            <a:endParaRPr lang="it-IT" sz="2000" b="1" dirty="0">
              <a:latin typeface="+mj-lt"/>
            </a:endParaRPr>
          </a:p>
          <a:p>
            <a:pPr algn="just"/>
            <a:r>
              <a:rPr lang="it-IT" sz="2000" b="1" dirty="0">
                <a:latin typeface="+mj-lt"/>
              </a:rPr>
              <a:t>La frequenza e severità dipendono dalle caratteristiche e dai meccanismi d’azione delle varie procedure bariatriche</a:t>
            </a:r>
            <a:endParaRPr lang="it-IT" sz="2000" dirty="0">
              <a:latin typeface="+mj-lt"/>
            </a:endParaRPr>
          </a:p>
          <a:p>
            <a:pPr algn="just"/>
            <a:r>
              <a:rPr lang="it-IT" sz="2000" b="1" dirty="0">
                <a:latin typeface="+mj-lt"/>
              </a:rPr>
              <a:t>Meno frequenti nelle procedure puramente restrittive perché non alterano la continuità intestinale e i normali processi digestivi</a:t>
            </a:r>
            <a:r>
              <a:rPr lang="it-IT" sz="2000" dirty="0">
                <a:latin typeface="+mj-lt"/>
              </a:rPr>
              <a:t>, </a:t>
            </a:r>
            <a:r>
              <a:rPr lang="it-IT" sz="2000" b="1" dirty="0">
                <a:latin typeface="+mj-lt"/>
              </a:rPr>
              <a:t>sono invece più comuni nelle procedure che provocano malassorbimento </a:t>
            </a:r>
            <a:endParaRPr lang="it-IT" sz="2000" dirty="0">
              <a:latin typeface="+mj-lt"/>
            </a:endParaRPr>
          </a:p>
          <a:p>
            <a:pPr algn="just">
              <a:buNone/>
            </a:pPr>
            <a:endParaRPr lang="it-IT" sz="2400" dirty="0">
              <a:latin typeface="+mj-lt"/>
            </a:endParaRPr>
          </a:p>
          <a:p>
            <a:pPr>
              <a:buNone/>
            </a:pPr>
            <a:endParaRPr lang="it-IT" sz="2000" b="1" dirty="0"/>
          </a:p>
          <a:p>
            <a:pPr algn="r">
              <a:buNone/>
            </a:pPr>
            <a:endParaRPr lang="it-IT" sz="2000" b="1" baseline="-250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p:cNvSpPr>
            <a:spLocks noGrp="1"/>
          </p:cNvSpPr>
          <p:nvPr>
            <p:ph idx="1"/>
          </p:nvPr>
        </p:nvSpPr>
        <p:spPr/>
        <p:txBody>
          <a:bodyPr>
            <a:normAutofit fontScale="55000" lnSpcReduction="20000"/>
          </a:bodyPr>
          <a:lstStyle/>
          <a:p>
            <a:pPr algn="ctr">
              <a:buNone/>
            </a:pPr>
            <a:r>
              <a:rPr lang="it-IT" b="1" dirty="0"/>
              <a:t>	</a:t>
            </a:r>
            <a:r>
              <a:rPr lang="it-IT" sz="4000" b="1" dirty="0">
                <a:solidFill>
                  <a:schemeClr val="accent1"/>
                </a:solidFill>
              </a:rPr>
              <a:t>Chirurgia </a:t>
            </a:r>
            <a:r>
              <a:rPr lang="it-IT" sz="4000" b="1" dirty="0" err="1">
                <a:solidFill>
                  <a:schemeClr val="accent1"/>
                </a:solidFill>
              </a:rPr>
              <a:t>Baiatrica</a:t>
            </a:r>
            <a:r>
              <a:rPr lang="it-IT" sz="4000" b="1" dirty="0">
                <a:solidFill>
                  <a:schemeClr val="accent1"/>
                </a:solidFill>
              </a:rPr>
              <a:t> e riduzione del Volume Gastrico</a:t>
            </a:r>
            <a:endParaRPr lang="it-IT" sz="4000" dirty="0">
              <a:solidFill>
                <a:schemeClr val="accent1"/>
              </a:solidFill>
            </a:endParaRPr>
          </a:p>
          <a:p>
            <a:pPr algn="ctr">
              <a:buNone/>
            </a:pPr>
            <a:endParaRPr lang="it-IT" sz="2400" dirty="0">
              <a:latin typeface="Century Gothic" panose="020B0502020202020204" pitchFamily="34" charset="0"/>
            </a:endParaRPr>
          </a:p>
          <a:p>
            <a:pPr algn="just"/>
            <a:r>
              <a:rPr lang="it-IT" sz="3400" b="1" dirty="0"/>
              <a:t>deficit nutrizionale per la </a:t>
            </a:r>
            <a:r>
              <a:rPr lang="it-IT" sz="3400" b="1" dirty="0">
                <a:solidFill>
                  <a:schemeClr val="accent1"/>
                </a:solidFill>
              </a:rPr>
              <a:t>diminuzione dell’acido cloridrico</a:t>
            </a:r>
            <a:r>
              <a:rPr lang="it-IT" sz="3400" b="1" dirty="0"/>
              <a:t> e </a:t>
            </a:r>
            <a:r>
              <a:rPr lang="it-IT" sz="3400" b="1" dirty="0">
                <a:solidFill>
                  <a:schemeClr val="accent1"/>
                </a:solidFill>
              </a:rPr>
              <a:t>del fattore intrinseco</a:t>
            </a:r>
            <a:r>
              <a:rPr lang="it-IT" sz="3400" b="1" dirty="0"/>
              <a:t> essenziale per l’assorbimento della </a:t>
            </a:r>
            <a:r>
              <a:rPr lang="it-IT" sz="3400" b="1" dirty="0" err="1"/>
              <a:t>Vit</a:t>
            </a:r>
            <a:r>
              <a:rPr lang="it-IT" sz="3400" b="1" dirty="0"/>
              <a:t> B12</a:t>
            </a:r>
          </a:p>
          <a:p>
            <a:pPr algn="just"/>
            <a:r>
              <a:rPr lang="it-IT" sz="3400" b="1" dirty="0">
                <a:solidFill>
                  <a:schemeClr val="accent1"/>
                </a:solidFill>
              </a:rPr>
              <a:t>ridotto apporto alimentare </a:t>
            </a:r>
            <a:r>
              <a:rPr lang="it-IT" sz="3400" b="1" dirty="0"/>
              <a:t>dovuto alla diminuzione dei livelli di riassetto della secrezione di </a:t>
            </a:r>
            <a:r>
              <a:rPr lang="it-IT" sz="3400" b="1" dirty="0" err="1"/>
              <a:t>ghrelina*</a:t>
            </a:r>
            <a:r>
              <a:rPr lang="it-IT" sz="3400" b="1" dirty="0"/>
              <a:t> (</a:t>
            </a:r>
            <a:r>
              <a:rPr lang="it-IT" sz="3400" b="1" dirty="0" err="1"/>
              <a:t>entero-ormone</a:t>
            </a:r>
            <a:r>
              <a:rPr lang="it-IT" sz="3400" b="1" dirty="0"/>
              <a:t> ad azione </a:t>
            </a:r>
            <a:r>
              <a:rPr lang="it-IT" sz="3400" b="1" dirty="0" err="1"/>
              <a:t>oressizzante</a:t>
            </a:r>
            <a:r>
              <a:rPr lang="it-IT" sz="3400" b="1" dirty="0"/>
              <a:t>) che determina riduzione della sensazione di fame</a:t>
            </a:r>
            <a:endParaRPr lang="en-US" sz="2200" b="1" dirty="0">
              <a:latin typeface="+mj-lt"/>
            </a:endParaRPr>
          </a:p>
          <a:p>
            <a:pPr marL="0" indent="0" algn="just">
              <a:buNone/>
            </a:pPr>
            <a:r>
              <a:rPr lang="en-US" sz="2200" b="1" dirty="0" err="1">
                <a:latin typeface="+mj-lt"/>
              </a:rPr>
              <a:t>Bibliografia</a:t>
            </a:r>
            <a:endParaRPr lang="en-US" sz="2200" b="1" dirty="0">
              <a:latin typeface="+mj-lt"/>
            </a:endParaRPr>
          </a:p>
          <a:p>
            <a:pPr algn="just"/>
            <a:r>
              <a:rPr lang="en-US" sz="2200" b="1" dirty="0">
                <a:latin typeface="+mj-lt"/>
              </a:rPr>
              <a:t>* Revisiting the Ghrelin Changes Following Bariatric and Metabolic Surgery. </a:t>
            </a:r>
            <a:r>
              <a:rPr lang="en-US" sz="2200" dirty="0">
                <a:latin typeface="+mj-lt"/>
              </a:rPr>
              <a:t>C. </a:t>
            </a:r>
            <a:r>
              <a:rPr lang="en-US" sz="2200" dirty="0" err="1">
                <a:latin typeface="+mj-lt"/>
              </a:rPr>
              <a:t>Tuero</a:t>
            </a:r>
            <a:r>
              <a:rPr lang="en-US" sz="2200" dirty="0">
                <a:latin typeface="+mj-lt"/>
              </a:rPr>
              <a:t>  et al  </a:t>
            </a:r>
            <a:r>
              <a:rPr lang="en-US" sz="2200" i="1" dirty="0">
                <a:latin typeface="+mj-lt"/>
              </a:rPr>
              <a:t>Obese Surg 2020, Jul </a:t>
            </a:r>
            <a:r>
              <a:rPr lang="it-IT" sz="2200" i="1" dirty="0">
                <a:latin typeface="+mj-lt"/>
              </a:rPr>
              <a:t>30(7):2763-2780</a:t>
            </a:r>
            <a:r>
              <a:rPr lang="en-US" sz="2200" i="1" dirty="0">
                <a:latin typeface="+mj-lt"/>
              </a:rPr>
              <a:t>. </a:t>
            </a:r>
            <a:endParaRPr lang="it-IT" sz="2200" i="1" dirty="0">
              <a:latin typeface="+mj-lt"/>
            </a:endParaRPr>
          </a:p>
          <a:p>
            <a:pPr>
              <a:buFontTx/>
              <a:buChar char="-"/>
            </a:pPr>
            <a:endParaRPr lang="it-IT" dirty="0"/>
          </a:p>
        </p:txBody>
      </p:sp>
    </p:spTree>
    <p:extLst>
      <p:ext uri="{BB962C8B-B14F-4D97-AF65-F5344CB8AC3E}">
        <p14:creationId xmlns:p14="http://schemas.microsoft.com/office/powerpoint/2010/main" xmlns="" val="31849215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p:cNvSpPr>
            <a:spLocks noGrp="1"/>
          </p:cNvSpPr>
          <p:nvPr>
            <p:ph idx="1"/>
          </p:nvPr>
        </p:nvSpPr>
        <p:spPr>
          <a:xfrm>
            <a:off x="1975174" y="2060848"/>
            <a:ext cx="6591985" cy="3777622"/>
          </a:xfrm>
        </p:spPr>
        <p:txBody>
          <a:bodyPr>
            <a:normAutofit fontScale="25000" lnSpcReduction="20000"/>
          </a:bodyPr>
          <a:lstStyle/>
          <a:p>
            <a:pPr algn="ctr">
              <a:buNone/>
            </a:pPr>
            <a:r>
              <a:rPr lang="it-IT" sz="8800" b="1" dirty="0">
                <a:solidFill>
                  <a:schemeClr val="accent1"/>
                </a:solidFill>
              </a:rPr>
              <a:t>Anemia</a:t>
            </a:r>
          </a:p>
          <a:p>
            <a:pPr algn="ctr">
              <a:buNone/>
            </a:pPr>
            <a:endParaRPr lang="it-IT" sz="4400" b="1" dirty="0">
              <a:solidFill>
                <a:schemeClr val="accent1"/>
              </a:solidFill>
            </a:endParaRPr>
          </a:p>
          <a:p>
            <a:pPr algn="just"/>
            <a:r>
              <a:rPr lang="it-IT" sz="5600" b="1" dirty="0">
                <a:latin typeface="+mj-lt"/>
              </a:rPr>
              <a:t>Complicanza</a:t>
            </a:r>
            <a:r>
              <a:rPr lang="it-IT" sz="5600" dirty="0">
                <a:latin typeface="+mj-lt"/>
              </a:rPr>
              <a:t> </a:t>
            </a:r>
            <a:r>
              <a:rPr lang="it-IT" sz="5600" b="1" dirty="0">
                <a:latin typeface="+mj-lt"/>
              </a:rPr>
              <a:t>più frequenti negli interventi  nella diversione biliopancreatica e nel by-pass gastrico</a:t>
            </a:r>
          </a:p>
          <a:p>
            <a:pPr algn="just"/>
            <a:r>
              <a:rPr lang="it-IT" sz="5600" b="1" dirty="0">
                <a:latin typeface="+mj-lt"/>
              </a:rPr>
              <a:t>Determinata da </a:t>
            </a:r>
            <a:r>
              <a:rPr lang="it-IT" sz="5600" b="1" dirty="0">
                <a:solidFill>
                  <a:schemeClr val="accent1"/>
                </a:solidFill>
                <a:latin typeface="+mj-lt"/>
              </a:rPr>
              <a:t>ridotto </a:t>
            </a:r>
            <a:r>
              <a:rPr lang="it-IT" sz="5600" b="1" dirty="0" err="1">
                <a:solidFill>
                  <a:schemeClr val="accent1"/>
                </a:solidFill>
                <a:latin typeface="+mj-lt"/>
              </a:rPr>
              <a:t>intake</a:t>
            </a:r>
            <a:r>
              <a:rPr lang="it-IT" sz="5600" b="1" dirty="0">
                <a:solidFill>
                  <a:schemeClr val="accent1"/>
                </a:solidFill>
                <a:latin typeface="+mj-lt"/>
              </a:rPr>
              <a:t> </a:t>
            </a:r>
            <a:r>
              <a:rPr lang="it-IT" sz="5600" b="1" dirty="0">
                <a:latin typeface="+mj-lt"/>
              </a:rPr>
              <a:t>e </a:t>
            </a:r>
            <a:r>
              <a:rPr lang="it-IT" sz="5600" b="1" dirty="0">
                <a:solidFill>
                  <a:schemeClr val="accent1"/>
                </a:solidFill>
                <a:latin typeface="+mj-lt"/>
              </a:rPr>
              <a:t>diminuito assorbimento</a:t>
            </a:r>
          </a:p>
          <a:p>
            <a:pPr algn="just"/>
            <a:r>
              <a:rPr lang="it-IT" sz="5600" b="1" dirty="0">
                <a:latin typeface="+mj-lt"/>
              </a:rPr>
              <a:t>Solitamente </a:t>
            </a:r>
            <a:r>
              <a:rPr lang="it-IT" sz="5600" b="1" dirty="0">
                <a:solidFill>
                  <a:schemeClr val="accent1"/>
                </a:solidFill>
                <a:latin typeface="+mj-lt"/>
              </a:rPr>
              <a:t>secondaria a sideropenia, più raramente a carenza di </a:t>
            </a:r>
            <a:r>
              <a:rPr lang="it-IT" sz="5600" b="1" dirty="0" err="1">
                <a:solidFill>
                  <a:schemeClr val="accent1"/>
                </a:solidFill>
                <a:latin typeface="+mj-lt"/>
              </a:rPr>
              <a:t>folati</a:t>
            </a:r>
            <a:r>
              <a:rPr lang="it-IT" sz="5600" b="1" dirty="0">
                <a:solidFill>
                  <a:schemeClr val="accent1"/>
                </a:solidFill>
                <a:latin typeface="+mj-lt"/>
              </a:rPr>
              <a:t> e </a:t>
            </a:r>
            <a:r>
              <a:rPr lang="it-IT" sz="5600" b="1" dirty="0" err="1">
                <a:solidFill>
                  <a:schemeClr val="accent1"/>
                </a:solidFill>
                <a:latin typeface="+mj-lt"/>
              </a:rPr>
              <a:t>vit</a:t>
            </a:r>
            <a:r>
              <a:rPr lang="it-IT" sz="5600" b="1" dirty="0">
                <a:solidFill>
                  <a:schemeClr val="accent1"/>
                </a:solidFill>
                <a:latin typeface="+mj-lt"/>
              </a:rPr>
              <a:t> B12</a:t>
            </a:r>
            <a:endParaRPr lang="it-IT" sz="5600" dirty="0">
              <a:solidFill>
                <a:schemeClr val="accent1"/>
              </a:solidFill>
              <a:latin typeface="+mj-lt"/>
            </a:endParaRPr>
          </a:p>
          <a:p>
            <a:pPr algn="just"/>
            <a:r>
              <a:rPr lang="it-IT" sz="5600" b="1" dirty="0">
                <a:latin typeface="+mj-lt"/>
              </a:rPr>
              <a:t>Le</a:t>
            </a:r>
            <a:r>
              <a:rPr lang="it-IT" sz="5600" dirty="0">
                <a:latin typeface="+mj-lt"/>
              </a:rPr>
              <a:t> </a:t>
            </a:r>
            <a:r>
              <a:rPr lang="it-IT" sz="5600" b="1" dirty="0">
                <a:latin typeface="+mj-lt"/>
              </a:rPr>
              <a:t>donne in </a:t>
            </a:r>
            <a:r>
              <a:rPr lang="it-IT" sz="5600" b="1" dirty="0" err="1">
                <a:latin typeface="+mj-lt"/>
              </a:rPr>
              <a:t>pre</a:t>
            </a:r>
            <a:r>
              <a:rPr lang="it-IT" sz="5600" b="1" dirty="0">
                <a:latin typeface="+mj-lt"/>
              </a:rPr>
              <a:t>-menopausa più a rischio</a:t>
            </a:r>
            <a:r>
              <a:rPr lang="it-IT" sz="5600" dirty="0">
                <a:latin typeface="+mj-lt"/>
              </a:rPr>
              <a:t>	</a:t>
            </a:r>
          </a:p>
          <a:p>
            <a:pPr algn="just"/>
            <a:r>
              <a:rPr lang="it-IT" sz="5600" b="1" dirty="0">
                <a:latin typeface="+mj-lt"/>
              </a:rPr>
              <a:t>L’emoglobina  e l’ematocrito riflettono carenze tardive</a:t>
            </a:r>
            <a:r>
              <a:rPr lang="it-IT" sz="5600" dirty="0">
                <a:latin typeface="+mj-lt"/>
              </a:rPr>
              <a:t>	</a:t>
            </a:r>
          </a:p>
          <a:p>
            <a:pPr algn="just"/>
            <a:r>
              <a:rPr lang="it-IT" sz="5600" b="1" dirty="0">
                <a:latin typeface="+mj-lt"/>
              </a:rPr>
              <a:t>Il dosaggio della ferritina è influenzata da vari fattori (età, infiammazioni, infezioni, temperatura)</a:t>
            </a:r>
          </a:p>
          <a:p>
            <a:pPr algn="just"/>
            <a:r>
              <a:rPr lang="it-IT" sz="5600" b="1" dirty="0">
                <a:latin typeface="+mj-lt"/>
              </a:rPr>
              <a:t> </a:t>
            </a:r>
            <a:r>
              <a:rPr lang="it-IT" sz="5600" b="1" dirty="0">
                <a:solidFill>
                  <a:schemeClr val="tx1"/>
                </a:solidFill>
                <a:latin typeface="+mj-lt"/>
              </a:rPr>
              <a:t>Presente nel </a:t>
            </a:r>
            <a:r>
              <a:rPr lang="it-IT" sz="5600" b="1" dirty="0">
                <a:solidFill>
                  <a:schemeClr val="accent1"/>
                </a:solidFill>
                <a:latin typeface="+mj-lt"/>
              </a:rPr>
              <a:t>33-49% dopo due anni dall’intervento</a:t>
            </a:r>
            <a:endParaRPr lang="it-IT" sz="5600" dirty="0">
              <a:solidFill>
                <a:schemeClr val="accent1"/>
              </a:solidFill>
              <a:latin typeface="+mj-lt"/>
            </a:endParaRPr>
          </a:p>
          <a:p>
            <a:pPr algn="just">
              <a:buNone/>
            </a:pPr>
            <a:r>
              <a:rPr lang="it-IT" sz="5600" b="1" dirty="0">
                <a:latin typeface="+mj-lt"/>
              </a:rPr>
              <a:t>Terapia: </a:t>
            </a:r>
            <a:r>
              <a:rPr lang="it-IT" sz="5600" b="1" dirty="0">
                <a:solidFill>
                  <a:schemeClr val="accent1"/>
                </a:solidFill>
                <a:latin typeface="+mj-lt"/>
              </a:rPr>
              <a:t>Il solo multivitaminico spesso non è sufficiente come supplementazione nel caso degli interventi malassorbitivi</a:t>
            </a:r>
          </a:p>
          <a:p>
            <a:pPr algn="ctr">
              <a:buNone/>
            </a:pPr>
            <a:endParaRPr lang="it-IT"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p:cNvSpPr>
            <a:spLocks noGrp="1"/>
          </p:cNvSpPr>
          <p:nvPr>
            <p:ph idx="1"/>
          </p:nvPr>
        </p:nvSpPr>
        <p:spPr>
          <a:xfrm>
            <a:off x="1691680" y="2060848"/>
            <a:ext cx="6591985" cy="3777622"/>
          </a:xfrm>
        </p:spPr>
        <p:txBody>
          <a:bodyPr>
            <a:normAutofit fontScale="32500" lnSpcReduction="20000"/>
          </a:bodyPr>
          <a:lstStyle/>
          <a:p>
            <a:pPr algn="ctr">
              <a:buNone/>
            </a:pPr>
            <a:r>
              <a:rPr lang="it-IT" sz="8000" b="1" dirty="0">
                <a:solidFill>
                  <a:schemeClr val="accent1"/>
                </a:solidFill>
                <a:latin typeface="+mj-lt"/>
              </a:rPr>
              <a:t>Deficit di micronutrienti: B12</a:t>
            </a:r>
          </a:p>
          <a:p>
            <a:pPr algn="just"/>
            <a:r>
              <a:rPr lang="it-IT" sz="5500" b="1" dirty="0">
                <a:latin typeface="+mj-lt"/>
              </a:rPr>
              <a:t>Deficit di </a:t>
            </a:r>
            <a:r>
              <a:rPr lang="it-IT" sz="5500" b="1" dirty="0" err="1">
                <a:latin typeface="+mj-lt"/>
              </a:rPr>
              <a:t>Vit</a:t>
            </a:r>
            <a:r>
              <a:rPr lang="it-IT" sz="5500" b="1" dirty="0">
                <a:latin typeface="+mj-lt"/>
              </a:rPr>
              <a:t> B12 è dovuta sia alla </a:t>
            </a:r>
            <a:r>
              <a:rPr lang="it-IT" sz="5500" b="1" dirty="0">
                <a:solidFill>
                  <a:schemeClr val="accent1"/>
                </a:solidFill>
                <a:latin typeface="+mj-lt"/>
              </a:rPr>
              <a:t>resezione del fondo gastrico</a:t>
            </a:r>
            <a:r>
              <a:rPr lang="it-IT" sz="5500" b="1" dirty="0">
                <a:latin typeface="+mj-lt"/>
              </a:rPr>
              <a:t> </a:t>
            </a:r>
            <a:r>
              <a:rPr lang="it-IT" sz="5500" b="1" dirty="0">
                <a:solidFill>
                  <a:schemeClr val="accent1"/>
                </a:solidFill>
                <a:latin typeface="+mj-lt"/>
              </a:rPr>
              <a:t>che presenta cellule parietali che rilasciano il fattore intrinseco</a:t>
            </a:r>
            <a:r>
              <a:rPr lang="it-IT" sz="5500" b="1" dirty="0">
                <a:latin typeface="+mj-lt"/>
              </a:rPr>
              <a:t>, essenziale per l’assorbimento della stessa, che allo </a:t>
            </a:r>
            <a:r>
              <a:rPr lang="it-IT" sz="5500" b="1" dirty="0">
                <a:solidFill>
                  <a:schemeClr val="accent1"/>
                </a:solidFill>
                <a:latin typeface="+mj-lt"/>
              </a:rPr>
              <a:t>scarso assorbimento da parte delle strutture bypassate. </a:t>
            </a:r>
          </a:p>
          <a:p>
            <a:pPr algn="just"/>
            <a:r>
              <a:rPr lang="it-IT" sz="5500" b="1" dirty="0">
                <a:latin typeface="+mj-lt"/>
              </a:rPr>
              <a:t>Le riserve corporee della </a:t>
            </a:r>
            <a:r>
              <a:rPr lang="it-IT" sz="5500" b="1" dirty="0" err="1">
                <a:latin typeface="+mj-lt"/>
              </a:rPr>
              <a:t>Vit</a:t>
            </a:r>
            <a:r>
              <a:rPr lang="it-IT" sz="5500" b="1" dirty="0">
                <a:latin typeface="+mj-lt"/>
              </a:rPr>
              <a:t> B12 sono considerevoli, per cui i sintomi clinici compaiono quando le riserve sono ridotte dal 5-10% del deposito iniziale. </a:t>
            </a:r>
          </a:p>
          <a:p>
            <a:pPr algn="just">
              <a:buNone/>
            </a:pPr>
            <a:r>
              <a:rPr lang="it-IT" sz="5500" b="1" dirty="0">
                <a:latin typeface="+mj-lt"/>
              </a:rPr>
              <a:t>Terapia</a:t>
            </a:r>
            <a:r>
              <a:rPr lang="it-IT" sz="5500" dirty="0">
                <a:latin typeface="+mj-lt"/>
              </a:rPr>
              <a:t>: </a:t>
            </a:r>
            <a:r>
              <a:rPr lang="it-IT" sz="5500" b="1" dirty="0">
                <a:solidFill>
                  <a:schemeClr val="accent1"/>
                </a:solidFill>
                <a:latin typeface="+mj-lt"/>
              </a:rPr>
              <a:t>Un’iniziale apporto orale giornaliero (350-500 </a:t>
            </a:r>
            <a:r>
              <a:rPr lang="it-IT" sz="5500" b="1" dirty="0" err="1">
                <a:solidFill>
                  <a:schemeClr val="accent1"/>
                </a:solidFill>
                <a:latin typeface="+mj-lt"/>
              </a:rPr>
              <a:t>mcg</a:t>
            </a:r>
            <a:r>
              <a:rPr lang="it-IT" sz="5500" b="1" dirty="0">
                <a:solidFill>
                  <a:schemeClr val="accent1"/>
                </a:solidFill>
                <a:latin typeface="+mj-lt"/>
              </a:rPr>
              <a:t>/die) per i primi 6 mesi e successivamente una somministrazione mensile intramuscolo è sufficiente per prevenirne il deficit</a:t>
            </a:r>
            <a:r>
              <a:rPr lang="it-IT" sz="5500" dirty="0">
                <a:latin typeface="+mj-lt"/>
              </a:rPr>
              <a:t>.</a:t>
            </a:r>
            <a:endParaRPr lang="en-US" sz="5500" dirty="0">
              <a:latin typeface="+mj-lt"/>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p:cNvSpPr>
            <a:spLocks noGrp="1"/>
          </p:cNvSpPr>
          <p:nvPr>
            <p:ph idx="1"/>
          </p:nvPr>
        </p:nvSpPr>
        <p:spPr/>
        <p:txBody>
          <a:bodyPr>
            <a:normAutofit fontScale="25000" lnSpcReduction="20000"/>
          </a:bodyPr>
          <a:lstStyle/>
          <a:p>
            <a:pPr algn="ctr">
              <a:buNone/>
            </a:pPr>
            <a:r>
              <a:rPr lang="it-IT" sz="8000" b="1" dirty="0">
                <a:solidFill>
                  <a:schemeClr val="accent1"/>
                </a:solidFill>
                <a:latin typeface="+mj-lt"/>
              </a:rPr>
              <a:t>Deficit di micronutrienti : Folati</a:t>
            </a:r>
          </a:p>
          <a:p>
            <a:pPr algn="just"/>
            <a:r>
              <a:rPr lang="it-IT" sz="6400" b="1" dirty="0">
                <a:solidFill>
                  <a:schemeClr val="accent1"/>
                </a:solidFill>
                <a:latin typeface="+mj-lt"/>
              </a:rPr>
              <a:t>I folati sono assorbiti in tutto l’intestino, in particolare nel digiuno</a:t>
            </a:r>
            <a:r>
              <a:rPr lang="it-IT" sz="6400" b="1" dirty="0">
                <a:latin typeface="+mj-lt"/>
              </a:rPr>
              <a:t>, la loro carenza maggiore negli interventi malassorbitivi.</a:t>
            </a:r>
          </a:p>
          <a:p>
            <a:pPr algn="just"/>
            <a:r>
              <a:rPr lang="it-IT" sz="6400" b="1" dirty="0">
                <a:latin typeface="+mj-lt"/>
              </a:rPr>
              <a:t>Può colpire </a:t>
            </a:r>
            <a:r>
              <a:rPr lang="it-IT" sz="6400" b="1" dirty="0">
                <a:solidFill>
                  <a:schemeClr val="accent1"/>
                </a:solidFill>
                <a:latin typeface="+mj-lt"/>
              </a:rPr>
              <a:t>9-39%</a:t>
            </a:r>
            <a:r>
              <a:rPr lang="it-IT" sz="6400" b="1" dirty="0">
                <a:latin typeface="+mj-lt"/>
              </a:rPr>
              <a:t> dei pazienti sottoposti a procedure restrittive e malassorbitive </a:t>
            </a:r>
          </a:p>
          <a:p>
            <a:pPr algn="just"/>
            <a:r>
              <a:rPr lang="it-IT" sz="6400" b="1" dirty="0">
                <a:latin typeface="+mj-lt"/>
              </a:rPr>
              <a:t>Può essere dovuta ad un </a:t>
            </a:r>
            <a:r>
              <a:rPr lang="it-IT" sz="6400" b="1" dirty="0">
                <a:solidFill>
                  <a:schemeClr val="accent1"/>
                </a:solidFill>
                <a:latin typeface="+mj-lt"/>
              </a:rPr>
              <a:t>basso apporto con la dieta</a:t>
            </a:r>
          </a:p>
          <a:p>
            <a:pPr algn="just"/>
            <a:r>
              <a:rPr lang="it-IT" sz="6400" b="1" dirty="0">
                <a:latin typeface="+mj-lt"/>
              </a:rPr>
              <a:t>Ha una diretta correlazione con la carenza di </a:t>
            </a:r>
            <a:r>
              <a:rPr lang="it-IT" sz="6400" b="1" dirty="0" err="1">
                <a:latin typeface="+mj-lt"/>
              </a:rPr>
              <a:t>vit</a:t>
            </a:r>
            <a:r>
              <a:rPr lang="it-IT" sz="6400" b="1" dirty="0">
                <a:latin typeface="+mj-lt"/>
              </a:rPr>
              <a:t> B12 utile per trasformare la forma inattiva in attiva.</a:t>
            </a:r>
          </a:p>
          <a:p>
            <a:pPr>
              <a:buNone/>
            </a:pPr>
            <a:r>
              <a:rPr lang="it-IT" sz="6400" b="1" dirty="0">
                <a:latin typeface="+mj-lt"/>
              </a:rPr>
              <a:t>Terapia: </a:t>
            </a:r>
            <a:r>
              <a:rPr lang="it-IT" sz="6400" b="1" dirty="0">
                <a:solidFill>
                  <a:schemeClr val="accent1"/>
                </a:solidFill>
                <a:latin typeface="+mj-lt"/>
              </a:rPr>
              <a:t>raccomandata una dose giornaliera contenente 400-800 </a:t>
            </a:r>
            <a:r>
              <a:rPr lang="it-IT" sz="6400" b="1" dirty="0" err="1">
                <a:solidFill>
                  <a:schemeClr val="accent1"/>
                </a:solidFill>
                <a:latin typeface="+mj-lt"/>
              </a:rPr>
              <a:t>mcg</a:t>
            </a:r>
            <a:r>
              <a:rPr lang="it-IT" sz="6400" b="1" dirty="0">
                <a:solidFill>
                  <a:schemeClr val="accent1"/>
                </a:solidFill>
                <a:latin typeface="+mj-lt"/>
              </a:rPr>
              <a:t>/die di acido folico già contenuta nelle preparazioni multivitaminiche</a:t>
            </a:r>
            <a:r>
              <a:rPr lang="it-IT" sz="6400" dirty="0">
                <a:solidFill>
                  <a:schemeClr val="accent1"/>
                </a:solidFill>
                <a:latin typeface="+mj-lt"/>
              </a:rPr>
              <a:t>. </a:t>
            </a:r>
          </a:p>
          <a:p>
            <a:pPr>
              <a:buNone/>
            </a:pPr>
            <a:r>
              <a:rPr lang="it-IT" sz="6400" b="1" dirty="0">
                <a:solidFill>
                  <a:schemeClr val="accent1"/>
                </a:solidFill>
                <a:latin typeface="+mj-lt"/>
              </a:rPr>
              <a:t>Non necessaria supplementazione eccetto che in pazienti con scarso apporto di vegetali </a:t>
            </a:r>
            <a:endParaRPr lang="it-IT" sz="6400" dirty="0">
              <a:solidFill>
                <a:schemeClr val="accent1"/>
              </a:solidFill>
              <a:latin typeface="+mj-lt"/>
            </a:endParaRPr>
          </a:p>
          <a:p>
            <a:pPr>
              <a:buNone/>
            </a:pPr>
            <a:endParaRPr lang="it-IT" sz="2800" dirty="0"/>
          </a:p>
          <a:p>
            <a:pPr algn="just">
              <a:buNone/>
            </a:pPr>
            <a:endParaRPr lang="it-IT" sz="2500" dirty="0">
              <a:latin typeface="+mj-lt"/>
            </a:endParaRPr>
          </a:p>
          <a:p>
            <a:pPr algn="just">
              <a:buNone/>
            </a:pPr>
            <a:endParaRPr lang="it-IT" sz="2500" dirty="0">
              <a:latin typeface="+mj-lt"/>
            </a:endParaRPr>
          </a:p>
          <a:p>
            <a:pPr>
              <a:buNone/>
            </a:pPr>
            <a:endParaRPr lang="it-IT" sz="2500" dirty="0">
              <a:latin typeface="+mj-lt"/>
            </a:endParaRPr>
          </a:p>
        </p:txBody>
      </p:sp>
    </p:spTree>
    <p:extLst>
      <p:ext uri="{BB962C8B-B14F-4D97-AF65-F5344CB8AC3E}">
        <p14:creationId xmlns:p14="http://schemas.microsoft.com/office/powerpoint/2010/main" xmlns="" val="17427373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7C0B640-02A0-5B63-C65D-000EBF7D03C4}"/>
              </a:ext>
            </a:extLst>
          </p:cNvPr>
          <p:cNvSpPr>
            <a:spLocks noGrp="1"/>
          </p:cNvSpPr>
          <p:nvPr>
            <p:ph type="title"/>
          </p:nvPr>
        </p:nvSpPr>
        <p:spPr/>
        <p:txBody>
          <a:bodyPr/>
          <a:lstStyle/>
          <a:p>
            <a:pPr algn="ctr"/>
            <a:r>
              <a:rPr lang="it-IT" sz="3600" b="1" dirty="0">
                <a:solidFill>
                  <a:schemeClr val="accent1"/>
                </a:solidFill>
              </a:rPr>
              <a:t>Follow up e prevenzione del drop out</a:t>
            </a:r>
            <a:endParaRPr lang="it-IT" dirty="0"/>
          </a:p>
        </p:txBody>
      </p:sp>
      <p:sp>
        <p:nvSpPr>
          <p:cNvPr id="3" name="Segnaposto contenuto 2">
            <a:extLst>
              <a:ext uri="{FF2B5EF4-FFF2-40B4-BE49-F238E27FC236}">
                <a16:creationId xmlns:a16="http://schemas.microsoft.com/office/drawing/2014/main" xmlns="" id="{73C47549-56C9-33BF-154B-52F61EEB3D09}"/>
              </a:ext>
            </a:extLst>
          </p:cNvPr>
          <p:cNvSpPr>
            <a:spLocks noGrp="1"/>
          </p:cNvSpPr>
          <p:nvPr>
            <p:ph idx="1"/>
          </p:nvPr>
        </p:nvSpPr>
        <p:spPr/>
        <p:txBody>
          <a:bodyPr>
            <a:normAutofit fontScale="85000" lnSpcReduction="10000"/>
          </a:bodyPr>
          <a:lstStyle/>
          <a:p>
            <a:pPr marL="0" indent="0" algn="just">
              <a:buNone/>
            </a:pPr>
            <a:r>
              <a:rPr lang="en-US" b="1" dirty="0" err="1">
                <a:latin typeface="+mj-lt"/>
              </a:rPr>
              <a:t>Bibliografia</a:t>
            </a:r>
            <a:endParaRPr lang="en-US" b="1" dirty="0">
              <a:latin typeface="+mj-lt"/>
            </a:endParaRPr>
          </a:p>
          <a:p>
            <a:pPr algn="just"/>
            <a:r>
              <a:rPr lang="it-IT" sz="1800" b="1" dirty="0">
                <a:latin typeface="+mj-lt"/>
              </a:rPr>
              <a:t>The </a:t>
            </a:r>
            <a:r>
              <a:rPr lang="it-IT" sz="1800" b="1" dirty="0" err="1">
                <a:latin typeface="+mj-lt"/>
              </a:rPr>
              <a:t>metabolic</a:t>
            </a:r>
            <a:r>
              <a:rPr lang="it-IT" sz="1800" b="1" dirty="0">
                <a:latin typeface="+mj-lt"/>
              </a:rPr>
              <a:t> </a:t>
            </a:r>
            <a:r>
              <a:rPr lang="it-IT" sz="1800" b="1" dirty="0" err="1">
                <a:latin typeface="+mj-lt"/>
              </a:rPr>
              <a:t>processess</a:t>
            </a:r>
            <a:r>
              <a:rPr lang="it-IT" sz="1800" b="1" dirty="0">
                <a:latin typeface="+mj-lt"/>
              </a:rPr>
              <a:t> of </a:t>
            </a:r>
            <a:r>
              <a:rPr lang="it-IT" sz="1800" b="1" dirty="0" err="1">
                <a:latin typeface="+mj-lt"/>
              </a:rPr>
              <a:t>folic</a:t>
            </a:r>
            <a:r>
              <a:rPr lang="it-IT" sz="1800" b="1" dirty="0">
                <a:latin typeface="+mj-lt"/>
              </a:rPr>
              <a:t> acid and </a:t>
            </a:r>
            <a:r>
              <a:rPr lang="it-IT" sz="1800" b="1" dirty="0" err="1">
                <a:latin typeface="+mj-lt"/>
              </a:rPr>
              <a:t>Vit</a:t>
            </a:r>
            <a:r>
              <a:rPr lang="it-IT" sz="1800" b="1" dirty="0">
                <a:latin typeface="+mj-lt"/>
              </a:rPr>
              <a:t> B12 </a:t>
            </a:r>
            <a:r>
              <a:rPr lang="it-IT" sz="1800" b="1" dirty="0" err="1">
                <a:latin typeface="+mj-lt"/>
              </a:rPr>
              <a:t>deficency</a:t>
            </a:r>
            <a:r>
              <a:rPr lang="it-IT" sz="1800" b="1" dirty="0">
                <a:latin typeface="+mj-lt"/>
              </a:rPr>
              <a:t>. </a:t>
            </a:r>
            <a:r>
              <a:rPr lang="it-IT" sz="1800" i="1" dirty="0">
                <a:latin typeface="+mj-lt"/>
              </a:rPr>
              <a:t>Mahmood L..  J. Health Res </a:t>
            </a:r>
            <a:r>
              <a:rPr lang="it-IT" sz="1800" i="1" dirty="0" err="1">
                <a:latin typeface="+mj-lt"/>
              </a:rPr>
              <a:t>Rew</a:t>
            </a:r>
            <a:r>
              <a:rPr lang="it-IT" sz="1800" i="1" dirty="0">
                <a:latin typeface="+mj-lt"/>
              </a:rPr>
              <a:t> 2015; 1 (1) : 5.</a:t>
            </a:r>
          </a:p>
          <a:p>
            <a:pPr algn="just"/>
            <a:r>
              <a:rPr lang="it-IT" sz="1800" b="1" dirty="0" err="1">
                <a:latin typeface="+mj-lt"/>
              </a:rPr>
              <a:t>Anaemia</a:t>
            </a:r>
            <a:r>
              <a:rPr lang="it-IT" sz="1800" b="1" i="1" dirty="0">
                <a:latin typeface="+mj-lt"/>
              </a:rPr>
              <a:t> and </a:t>
            </a:r>
            <a:r>
              <a:rPr lang="it-IT" sz="1800" b="1" i="1" dirty="0" err="1">
                <a:latin typeface="+mj-lt"/>
              </a:rPr>
              <a:t>related</a:t>
            </a:r>
            <a:r>
              <a:rPr lang="it-IT" sz="1800" b="1" i="1" dirty="0">
                <a:latin typeface="+mj-lt"/>
              </a:rPr>
              <a:t> </a:t>
            </a:r>
            <a:r>
              <a:rPr lang="it-IT" sz="1800" b="1" i="1" dirty="0" err="1">
                <a:latin typeface="+mj-lt"/>
              </a:rPr>
              <a:t>nutriet</a:t>
            </a:r>
            <a:r>
              <a:rPr lang="it-IT" sz="1800" b="1" i="1" dirty="0">
                <a:latin typeface="+mj-lt"/>
              </a:rPr>
              <a:t> </a:t>
            </a:r>
            <a:r>
              <a:rPr lang="it-IT" sz="1800" b="1" i="1" dirty="0" err="1">
                <a:latin typeface="+mj-lt"/>
              </a:rPr>
              <a:t>deficiencies</a:t>
            </a:r>
            <a:r>
              <a:rPr lang="it-IT" sz="1800" b="1" i="1" dirty="0">
                <a:latin typeface="+mj-lt"/>
              </a:rPr>
              <a:t> after Roux-en-Y </a:t>
            </a:r>
            <a:r>
              <a:rPr lang="it-IT" sz="1800" b="1" i="1" dirty="0" err="1">
                <a:latin typeface="+mj-lt"/>
              </a:rPr>
              <a:t>gastric</a:t>
            </a:r>
            <a:r>
              <a:rPr lang="it-IT" sz="1800" b="1" i="1" dirty="0">
                <a:latin typeface="+mj-lt"/>
              </a:rPr>
              <a:t> bypass surgery: a </a:t>
            </a:r>
            <a:r>
              <a:rPr lang="it-IT" sz="1800" b="1" i="1" dirty="0" err="1">
                <a:latin typeface="+mj-lt"/>
              </a:rPr>
              <a:t>sistematic</a:t>
            </a:r>
            <a:r>
              <a:rPr lang="it-IT" sz="1800" b="1" i="1" dirty="0">
                <a:latin typeface="+mj-lt"/>
              </a:rPr>
              <a:t> review and meta-</a:t>
            </a:r>
            <a:r>
              <a:rPr lang="it-IT" sz="1800" b="1" i="1" dirty="0" err="1">
                <a:latin typeface="+mj-lt"/>
              </a:rPr>
              <a:t>analysis</a:t>
            </a:r>
            <a:r>
              <a:rPr lang="it-IT" sz="1800" b="1" i="1" dirty="0">
                <a:latin typeface="+mj-lt"/>
              </a:rPr>
              <a:t> . </a:t>
            </a:r>
            <a:r>
              <a:rPr lang="it-IT" sz="1800" i="1" dirty="0" err="1">
                <a:latin typeface="+mj-lt"/>
              </a:rPr>
              <a:t>Weng</a:t>
            </a:r>
            <a:r>
              <a:rPr lang="it-IT" sz="1800" i="1" dirty="0">
                <a:latin typeface="+mj-lt"/>
              </a:rPr>
              <a:t> T-C. et al. BMJ Open 2015; 5 (7)</a:t>
            </a:r>
          </a:p>
          <a:p>
            <a:pPr algn="just"/>
            <a:r>
              <a:rPr lang="it-IT" sz="1800" b="1" dirty="0" err="1">
                <a:latin typeface="+mj-lt"/>
              </a:rPr>
              <a:t>Bariatric</a:t>
            </a:r>
            <a:r>
              <a:rPr lang="it-IT" sz="1800" b="1" dirty="0">
                <a:latin typeface="+mj-lt"/>
              </a:rPr>
              <a:t> surgery and long-</a:t>
            </a:r>
            <a:r>
              <a:rPr lang="it-IT" sz="1800" b="1" dirty="0" err="1">
                <a:latin typeface="+mj-lt"/>
              </a:rPr>
              <a:t>term</a:t>
            </a:r>
            <a:r>
              <a:rPr lang="it-IT" sz="1800" b="1" dirty="0">
                <a:latin typeface="+mj-lt"/>
              </a:rPr>
              <a:t> </a:t>
            </a:r>
            <a:r>
              <a:rPr lang="it-IT" sz="1800" b="1" dirty="0" err="1">
                <a:latin typeface="+mj-lt"/>
              </a:rPr>
              <a:t>nutritional</a:t>
            </a:r>
            <a:r>
              <a:rPr lang="it-IT" sz="1800" b="1" dirty="0">
                <a:latin typeface="+mj-lt"/>
              </a:rPr>
              <a:t> </a:t>
            </a:r>
            <a:r>
              <a:rPr lang="it-IT" sz="1800" b="1" dirty="0" err="1">
                <a:latin typeface="+mj-lt"/>
              </a:rPr>
              <a:t>issues</a:t>
            </a:r>
            <a:r>
              <a:rPr lang="it-IT" sz="1800" dirty="0">
                <a:latin typeface="+mj-lt"/>
              </a:rPr>
              <a:t>. Lupoli E et al . </a:t>
            </a:r>
            <a:r>
              <a:rPr lang="it-IT" sz="1800" i="1" dirty="0">
                <a:latin typeface="+mj-lt"/>
              </a:rPr>
              <a:t>World J </a:t>
            </a:r>
            <a:r>
              <a:rPr lang="it-IT" sz="1800" i="1" dirty="0" err="1">
                <a:latin typeface="+mj-lt"/>
              </a:rPr>
              <a:t>Diabetes</a:t>
            </a:r>
            <a:r>
              <a:rPr lang="it-IT" sz="1800" i="1" dirty="0">
                <a:latin typeface="+mj-lt"/>
              </a:rPr>
              <a:t> 2017 :  217: 8(11):464-474</a:t>
            </a:r>
          </a:p>
          <a:p>
            <a:pPr algn="just"/>
            <a:r>
              <a:rPr lang="en-US" sz="1800" b="1" dirty="0">
                <a:latin typeface="+mj-lt"/>
              </a:rPr>
              <a:t>Iron, Vitamin B12, folate and copper </a:t>
            </a:r>
            <a:r>
              <a:rPr lang="en-US" sz="1800" b="1" dirty="0" err="1">
                <a:latin typeface="+mj-lt"/>
              </a:rPr>
              <a:t>defciency</a:t>
            </a:r>
            <a:r>
              <a:rPr lang="en-US" sz="1800" b="1" dirty="0">
                <a:latin typeface="+mj-lt"/>
              </a:rPr>
              <a:t> after bariatric surgery and the impact on </a:t>
            </a:r>
            <a:r>
              <a:rPr lang="en-US" sz="1800" b="1" dirty="0" err="1">
                <a:latin typeface="+mj-lt"/>
              </a:rPr>
              <a:t>anaemia</a:t>
            </a:r>
            <a:r>
              <a:rPr lang="en-US" sz="1800" b="1" dirty="0">
                <a:latin typeface="+mj-lt"/>
              </a:rPr>
              <a:t> : a systematic review</a:t>
            </a:r>
            <a:r>
              <a:rPr lang="en-US" sz="1800" dirty="0">
                <a:latin typeface="+mj-lt"/>
              </a:rPr>
              <a:t>. Lewis CA et al. </a:t>
            </a:r>
            <a:r>
              <a:rPr lang="en-US" sz="1800" i="1" dirty="0" err="1">
                <a:latin typeface="+mj-lt"/>
              </a:rPr>
              <a:t>Obes</a:t>
            </a:r>
            <a:r>
              <a:rPr lang="en-US" sz="1800" i="1" dirty="0">
                <a:latin typeface="+mj-lt"/>
              </a:rPr>
              <a:t> Surg 2020. 30(11): 4542-4591.   </a:t>
            </a:r>
            <a:endParaRPr lang="it-IT" sz="1800" dirty="0">
              <a:latin typeface="+mj-lt"/>
            </a:endParaRPr>
          </a:p>
          <a:p>
            <a:pPr algn="just"/>
            <a:r>
              <a:rPr lang="en-US" sz="1800" b="1" dirty="0">
                <a:latin typeface="+mj-lt"/>
              </a:rPr>
              <a:t>Nutrition, Physical Activity, and Prescription of Supplement in pre and post </a:t>
            </a:r>
            <a:r>
              <a:rPr lang="en-US" sz="1800" b="1" dirty="0" err="1">
                <a:latin typeface="+mj-lt"/>
              </a:rPr>
              <a:t>bariatrc</a:t>
            </a:r>
            <a:r>
              <a:rPr lang="en-US" sz="1800" b="1" dirty="0">
                <a:latin typeface="+mj-lt"/>
              </a:rPr>
              <a:t> surgery patients: a </a:t>
            </a:r>
            <a:r>
              <a:rPr lang="en-US" sz="1800" b="1" dirty="0" err="1">
                <a:latin typeface="+mj-lt"/>
              </a:rPr>
              <a:t>Pratical</a:t>
            </a:r>
            <a:r>
              <a:rPr lang="en-US" sz="1800" b="1" dirty="0">
                <a:latin typeface="+mj-lt"/>
              </a:rPr>
              <a:t> Guideline</a:t>
            </a:r>
            <a:r>
              <a:rPr lang="en-US" sz="1800" dirty="0">
                <a:latin typeface="+mj-lt"/>
              </a:rPr>
              <a:t>. </a:t>
            </a:r>
            <a:r>
              <a:rPr lang="en-US" sz="1800" dirty="0" err="1">
                <a:latin typeface="+mj-lt"/>
              </a:rPr>
              <a:t>Mastaneh</a:t>
            </a:r>
            <a:r>
              <a:rPr lang="en-US" sz="1800" dirty="0">
                <a:latin typeface="+mj-lt"/>
              </a:rPr>
              <a:t> RT. </a:t>
            </a:r>
            <a:r>
              <a:rPr lang="en-US" sz="1800" i="1" dirty="0">
                <a:latin typeface="+mj-lt"/>
              </a:rPr>
              <a:t>Obesity Surgery 2019; 29: 3385-3400</a:t>
            </a:r>
          </a:p>
          <a:p>
            <a:pPr algn="just"/>
            <a:endParaRPr lang="it-IT" sz="1800" i="1" dirty="0">
              <a:latin typeface="+mj-lt"/>
            </a:endParaRPr>
          </a:p>
          <a:p>
            <a:endParaRPr lang="it-IT" dirty="0"/>
          </a:p>
        </p:txBody>
      </p:sp>
    </p:spTree>
    <p:extLst>
      <p:ext uri="{BB962C8B-B14F-4D97-AF65-F5344CB8AC3E}">
        <p14:creationId xmlns:p14="http://schemas.microsoft.com/office/powerpoint/2010/main" xmlns="" val="29589779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p:cNvSpPr>
            <a:spLocks noGrp="1"/>
          </p:cNvSpPr>
          <p:nvPr>
            <p:ph idx="1"/>
          </p:nvPr>
        </p:nvSpPr>
        <p:spPr/>
        <p:txBody>
          <a:bodyPr>
            <a:noAutofit/>
          </a:bodyPr>
          <a:lstStyle/>
          <a:p>
            <a:pPr algn="ctr">
              <a:buNone/>
            </a:pPr>
            <a:r>
              <a:rPr lang="it-IT" sz="2000" b="1" dirty="0">
                <a:solidFill>
                  <a:schemeClr val="accent1"/>
                </a:solidFill>
                <a:latin typeface="+mj-lt"/>
              </a:rPr>
              <a:t>Deficit di micronutrienti : Vitamina B1 (Tiamina)</a:t>
            </a:r>
          </a:p>
          <a:p>
            <a:r>
              <a:rPr lang="it-IT" sz="1600" b="1" dirty="0">
                <a:latin typeface="+mj-lt"/>
              </a:rPr>
              <a:t>Per </a:t>
            </a:r>
            <a:r>
              <a:rPr lang="it-IT" sz="1600" b="1" dirty="0">
                <a:solidFill>
                  <a:schemeClr val="accent1"/>
                </a:solidFill>
                <a:latin typeface="+mj-lt"/>
              </a:rPr>
              <a:t>ridotto assorbimento intestinale o vomito persistente</a:t>
            </a:r>
          </a:p>
          <a:p>
            <a:r>
              <a:rPr lang="it-IT" sz="1600" b="1" dirty="0">
                <a:latin typeface="+mj-lt"/>
              </a:rPr>
              <a:t>Tutti i pazienti sottoposti a chirurgia bariatrica dovrebbero essere </a:t>
            </a:r>
            <a:r>
              <a:rPr lang="it-IT" sz="1600" b="1" dirty="0" err="1">
                <a:latin typeface="+mj-lt"/>
              </a:rPr>
              <a:t>supplementati</a:t>
            </a:r>
            <a:r>
              <a:rPr lang="it-IT" sz="1600" b="1" dirty="0">
                <a:latin typeface="+mj-lt"/>
              </a:rPr>
              <a:t> con B1</a:t>
            </a:r>
          </a:p>
          <a:p>
            <a:r>
              <a:rPr lang="it-IT" sz="1600" b="1" dirty="0">
                <a:latin typeface="+mj-lt"/>
              </a:rPr>
              <a:t>Dopo intervento bariatrico il 49% dei pazienti può sviluppare carenza</a:t>
            </a:r>
          </a:p>
          <a:p>
            <a:r>
              <a:rPr lang="it-IT" sz="1600" b="1" dirty="0">
                <a:latin typeface="+mj-lt"/>
              </a:rPr>
              <a:t>Nel caso di diversione la causa è la </a:t>
            </a:r>
            <a:r>
              <a:rPr lang="it-IT" sz="1600" b="1" dirty="0" err="1">
                <a:solidFill>
                  <a:schemeClr val="accent1"/>
                </a:solidFill>
                <a:latin typeface="+mj-lt"/>
              </a:rPr>
              <a:t>sovraccrescita</a:t>
            </a:r>
            <a:r>
              <a:rPr lang="it-IT" sz="1600" b="1" dirty="0">
                <a:solidFill>
                  <a:schemeClr val="accent1"/>
                </a:solidFill>
                <a:latin typeface="+mj-lt"/>
              </a:rPr>
              <a:t> batterica</a:t>
            </a:r>
          </a:p>
          <a:p>
            <a:r>
              <a:rPr lang="it-IT" sz="1600" b="1" dirty="0">
                <a:latin typeface="+mj-lt"/>
              </a:rPr>
              <a:t>Nelle diete ricche in carboidrati le riserve possono essere diminuite</a:t>
            </a:r>
          </a:p>
          <a:p>
            <a:pPr>
              <a:buNone/>
            </a:pPr>
            <a:r>
              <a:rPr lang="it-IT" sz="1600" b="1" dirty="0">
                <a:latin typeface="+mj-lt"/>
              </a:rPr>
              <a:t>Terapia: </a:t>
            </a:r>
            <a:r>
              <a:rPr lang="it-IT" sz="1600" b="1" dirty="0">
                <a:solidFill>
                  <a:schemeClr val="accent1"/>
                </a:solidFill>
                <a:latin typeface="+mj-lt"/>
              </a:rPr>
              <a:t>Tutti pazienti bariatrici dovrebbero assumere almeno 12 mg di tiamina/die e preferibilmente 50 mg di un complesso multivitaminico uno o due volte/die</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6C1CF31-D352-F79F-54CD-B31A0068835A}"/>
              </a:ext>
            </a:extLst>
          </p:cNvPr>
          <p:cNvSpPr>
            <a:spLocks noGrp="1"/>
          </p:cNvSpPr>
          <p:nvPr>
            <p:ph type="title"/>
          </p:nvPr>
        </p:nvSpPr>
        <p:spPr/>
        <p:txBody>
          <a:bodyPr/>
          <a:lstStyle/>
          <a:p>
            <a:pPr algn="ctr"/>
            <a:r>
              <a:rPr lang="it-IT" sz="3600" b="1" dirty="0">
                <a:solidFill>
                  <a:schemeClr val="accent1"/>
                </a:solidFill>
              </a:rPr>
              <a:t>Follow up e prevenzione del drop out</a:t>
            </a:r>
            <a:endParaRPr lang="it-IT" dirty="0"/>
          </a:p>
        </p:txBody>
      </p:sp>
      <p:sp>
        <p:nvSpPr>
          <p:cNvPr id="3" name="Segnaposto contenuto 2">
            <a:extLst>
              <a:ext uri="{FF2B5EF4-FFF2-40B4-BE49-F238E27FC236}">
                <a16:creationId xmlns:a16="http://schemas.microsoft.com/office/drawing/2014/main" xmlns="" id="{75D528EF-B9D7-6F1B-FF43-AA7E2DDF4D79}"/>
              </a:ext>
            </a:extLst>
          </p:cNvPr>
          <p:cNvSpPr>
            <a:spLocks noGrp="1"/>
          </p:cNvSpPr>
          <p:nvPr>
            <p:ph idx="1"/>
          </p:nvPr>
        </p:nvSpPr>
        <p:spPr/>
        <p:txBody>
          <a:bodyPr>
            <a:normAutofit fontScale="92500" lnSpcReduction="20000"/>
          </a:bodyPr>
          <a:lstStyle/>
          <a:p>
            <a:pPr marL="0" indent="0" algn="ctr">
              <a:buNone/>
            </a:pPr>
            <a:r>
              <a:rPr lang="it-IT" sz="2800" b="1" dirty="0">
                <a:solidFill>
                  <a:schemeClr val="accent1"/>
                </a:solidFill>
              </a:rPr>
              <a:t>Deficit B1</a:t>
            </a:r>
          </a:p>
          <a:p>
            <a:pPr marL="0" indent="0" algn="ctr">
              <a:buNone/>
            </a:pPr>
            <a:endParaRPr lang="it-IT" sz="2800" b="1" dirty="0">
              <a:solidFill>
                <a:schemeClr val="accent1"/>
              </a:solidFill>
            </a:endParaRPr>
          </a:p>
          <a:p>
            <a:pPr marL="0" indent="0" algn="just">
              <a:buNone/>
            </a:pPr>
            <a:r>
              <a:rPr lang="it-IT" sz="2000" b="1" dirty="0">
                <a:latin typeface="+mj-lt"/>
              </a:rPr>
              <a:t>La </a:t>
            </a:r>
            <a:r>
              <a:rPr lang="it-IT" sz="2000" b="1" dirty="0">
                <a:solidFill>
                  <a:schemeClr val="accent1"/>
                </a:solidFill>
                <a:latin typeface="+mj-lt"/>
              </a:rPr>
              <a:t>sindrome di </a:t>
            </a:r>
            <a:r>
              <a:rPr lang="it-IT" sz="2000" b="1" dirty="0" err="1" smtClean="0">
                <a:solidFill>
                  <a:schemeClr val="accent1"/>
                </a:solidFill>
                <a:latin typeface="+mj-lt"/>
              </a:rPr>
              <a:t>Werniche</a:t>
            </a:r>
            <a:r>
              <a:rPr lang="it-IT" sz="2000" b="1" dirty="0" smtClean="0">
                <a:solidFill>
                  <a:schemeClr val="accent1"/>
                </a:solidFill>
                <a:latin typeface="+mj-lt"/>
              </a:rPr>
              <a:t> </a:t>
            </a:r>
            <a:r>
              <a:rPr lang="it-IT" sz="2000" b="1" dirty="0" smtClean="0">
                <a:latin typeface="+mj-lt"/>
              </a:rPr>
              <a:t>è </a:t>
            </a:r>
            <a:r>
              <a:rPr lang="it-IT" sz="2000" b="1" dirty="0">
                <a:latin typeface="+mj-lt"/>
              </a:rPr>
              <a:t>l’espressione maggiore di questa carenza e si manifesta con </a:t>
            </a:r>
            <a:r>
              <a:rPr lang="it-IT" sz="2000" b="1" dirty="0">
                <a:solidFill>
                  <a:schemeClr val="accent1"/>
                </a:solidFill>
                <a:latin typeface="+mj-lt"/>
              </a:rPr>
              <a:t>confusione mentale e atassia </a:t>
            </a:r>
            <a:r>
              <a:rPr lang="it-IT" sz="2000" b="1" dirty="0">
                <a:latin typeface="+mj-lt"/>
              </a:rPr>
              <a:t>(disordine consistente nella mancata coordinazione muscolare, che rende difficoltoso eseguire i movimenti volontari)</a:t>
            </a:r>
          </a:p>
          <a:p>
            <a:pPr marL="0" indent="0" algn="ctr">
              <a:buNone/>
            </a:pPr>
            <a:endParaRPr lang="it-IT" sz="2000" b="1" dirty="0">
              <a:solidFill>
                <a:schemeClr val="accent1"/>
              </a:solidFill>
            </a:endParaRPr>
          </a:p>
          <a:p>
            <a:pPr>
              <a:buNone/>
            </a:pPr>
            <a:r>
              <a:rPr lang="it-IT" sz="1700" b="1" dirty="0">
                <a:latin typeface="+mj-lt"/>
              </a:rPr>
              <a:t>Bibliografia</a:t>
            </a:r>
          </a:p>
          <a:p>
            <a:pPr algn="just"/>
            <a:r>
              <a:rPr lang="it-IT" sz="1700" b="1" dirty="0" err="1" smtClean="0">
                <a:latin typeface="+mj-lt"/>
              </a:rPr>
              <a:t>Wenicke</a:t>
            </a:r>
            <a:r>
              <a:rPr lang="it-IT" sz="1700" b="1" dirty="0" smtClean="0">
                <a:latin typeface="+mj-lt"/>
              </a:rPr>
              <a:t>’s </a:t>
            </a:r>
            <a:r>
              <a:rPr lang="it-IT" sz="1700" b="1" dirty="0" err="1">
                <a:latin typeface="+mj-lt"/>
              </a:rPr>
              <a:t>encephalopaty</a:t>
            </a:r>
            <a:r>
              <a:rPr lang="it-IT" sz="1700" b="1" dirty="0">
                <a:latin typeface="+mj-lt"/>
              </a:rPr>
              <a:t> after sleeve </a:t>
            </a:r>
            <a:r>
              <a:rPr lang="it-IT" sz="1700" b="1" dirty="0" err="1">
                <a:latin typeface="+mj-lt"/>
              </a:rPr>
              <a:t>gastrectomy</a:t>
            </a:r>
            <a:r>
              <a:rPr lang="it-IT" sz="1700" b="1" dirty="0">
                <a:latin typeface="+mj-lt"/>
              </a:rPr>
              <a:t> : literature review. </a:t>
            </a:r>
            <a:r>
              <a:rPr lang="it-IT" sz="1700" dirty="0">
                <a:latin typeface="+mj-lt"/>
              </a:rPr>
              <a:t>Pardo-</a:t>
            </a:r>
            <a:r>
              <a:rPr lang="it-IT" sz="1700" dirty="0" err="1">
                <a:latin typeface="+mj-lt"/>
              </a:rPr>
              <a:t>Aranda</a:t>
            </a:r>
            <a:r>
              <a:rPr lang="it-IT" sz="1700" dirty="0">
                <a:latin typeface="+mj-lt"/>
              </a:rPr>
              <a:t> F et al.  </a:t>
            </a:r>
            <a:r>
              <a:rPr lang="it-IT" sz="1700" i="1" dirty="0">
                <a:latin typeface="+mj-lt"/>
              </a:rPr>
              <a:t>Int J </a:t>
            </a:r>
            <a:r>
              <a:rPr lang="it-IT" sz="1700" i="1" dirty="0" err="1">
                <a:latin typeface="+mj-lt"/>
              </a:rPr>
              <a:t>Surg</a:t>
            </a:r>
            <a:r>
              <a:rPr lang="it-IT" sz="1700" i="1" dirty="0">
                <a:latin typeface="+mj-lt"/>
              </a:rPr>
              <a:t> Case Rep 2016; 20:92-95.   </a:t>
            </a:r>
          </a:p>
          <a:p>
            <a:pPr marL="0" indent="0" algn="ctr">
              <a:buNone/>
            </a:pPr>
            <a:endParaRPr lang="it-IT" sz="2000" b="1" dirty="0">
              <a:solidFill>
                <a:schemeClr val="accent1"/>
              </a:solidFill>
            </a:endParaRPr>
          </a:p>
        </p:txBody>
      </p:sp>
    </p:spTree>
    <p:extLst>
      <p:ext uri="{BB962C8B-B14F-4D97-AF65-F5344CB8AC3E}">
        <p14:creationId xmlns:p14="http://schemas.microsoft.com/office/powerpoint/2010/main" xmlns="" val="155858385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45201" y="624110"/>
            <a:ext cx="6589199" cy="1220714"/>
          </a:xfrm>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p:cNvSpPr>
            <a:spLocks noGrp="1"/>
          </p:cNvSpPr>
          <p:nvPr>
            <p:ph idx="1"/>
          </p:nvPr>
        </p:nvSpPr>
        <p:spPr>
          <a:xfrm>
            <a:off x="1945201" y="2060848"/>
            <a:ext cx="6591985" cy="3849630"/>
          </a:xfrm>
        </p:spPr>
        <p:txBody>
          <a:bodyPr>
            <a:normAutofit fontScale="25000" lnSpcReduction="20000"/>
          </a:bodyPr>
          <a:lstStyle/>
          <a:p>
            <a:pPr algn="ctr">
              <a:buNone/>
            </a:pPr>
            <a:r>
              <a:rPr lang="it-IT" sz="8000" b="1" dirty="0">
                <a:solidFill>
                  <a:schemeClr val="accent1"/>
                </a:solidFill>
                <a:latin typeface="+mj-lt"/>
              </a:rPr>
              <a:t>Deficit di micronutrienti: Calcio e Vitamina D</a:t>
            </a:r>
          </a:p>
          <a:p>
            <a:pPr algn="just"/>
            <a:r>
              <a:rPr lang="it-IT" sz="4400" b="1" dirty="0">
                <a:latin typeface="+mj-lt"/>
              </a:rPr>
              <a:t>Un attento monitoraggio di Ca, P, PTH, fosfatasi alcalina e </a:t>
            </a:r>
            <a:r>
              <a:rPr lang="it-IT" sz="4400" b="1" dirty="0" err="1">
                <a:latin typeface="+mj-lt"/>
              </a:rPr>
              <a:t>VitD</a:t>
            </a:r>
            <a:r>
              <a:rPr lang="it-IT" sz="4400" b="1" dirty="0">
                <a:latin typeface="+mj-lt"/>
              </a:rPr>
              <a:t> e calcio urinario delle 24/h </a:t>
            </a:r>
          </a:p>
          <a:p>
            <a:pPr algn="just"/>
            <a:r>
              <a:rPr lang="it-IT" sz="4400" b="1" dirty="0">
                <a:latin typeface="+mj-lt"/>
              </a:rPr>
              <a:t>Carenza di </a:t>
            </a:r>
            <a:r>
              <a:rPr lang="it-IT" sz="4400" b="1" dirty="0">
                <a:solidFill>
                  <a:schemeClr val="accent1"/>
                </a:solidFill>
                <a:latin typeface="+mj-lt"/>
              </a:rPr>
              <a:t>Calcio</a:t>
            </a:r>
            <a:r>
              <a:rPr lang="it-IT" sz="4400" b="1" dirty="0">
                <a:latin typeface="+mj-lt"/>
              </a:rPr>
              <a:t> può presentarsi dal </a:t>
            </a:r>
            <a:r>
              <a:rPr lang="it-IT" sz="4400" b="1" dirty="0">
                <a:solidFill>
                  <a:schemeClr val="accent1"/>
                </a:solidFill>
                <a:latin typeface="+mj-lt"/>
              </a:rPr>
              <a:t>1-25%</a:t>
            </a:r>
            <a:r>
              <a:rPr lang="it-IT" sz="4400" b="1" dirty="0">
                <a:latin typeface="+mj-lt"/>
              </a:rPr>
              <a:t> in base alla tecnica chirurgica adottata</a:t>
            </a:r>
          </a:p>
          <a:p>
            <a:pPr algn="just"/>
            <a:r>
              <a:rPr lang="it-IT" sz="4400" b="1" dirty="0">
                <a:latin typeface="+mj-lt"/>
              </a:rPr>
              <a:t>La     </a:t>
            </a:r>
            <a:r>
              <a:rPr lang="it-IT" sz="4400" b="1" dirty="0" err="1">
                <a:solidFill>
                  <a:schemeClr val="accent1"/>
                </a:solidFill>
                <a:latin typeface="+mj-lt"/>
              </a:rPr>
              <a:t>sovracrescita</a:t>
            </a:r>
            <a:r>
              <a:rPr lang="it-IT" sz="4400" b="1" dirty="0">
                <a:solidFill>
                  <a:schemeClr val="accent1"/>
                </a:solidFill>
                <a:latin typeface="+mj-lt"/>
              </a:rPr>
              <a:t>     batterica     intestinale interferisce con l’assorbimento del calcio</a:t>
            </a:r>
          </a:p>
          <a:p>
            <a:pPr algn="just"/>
            <a:r>
              <a:rPr lang="it-IT" sz="4400" b="1" dirty="0">
                <a:latin typeface="+mj-lt"/>
              </a:rPr>
              <a:t>Il deficit di </a:t>
            </a:r>
            <a:r>
              <a:rPr lang="it-IT" sz="4400" b="1" dirty="0" err="1">
                <a:solidFill>
                  <a:schemeClr val="accent1"/>
                </a:solidFill>
                <a:latin typeface="+mj-lt"/>
              </a:rPr>
              <a:t>Vit</a:t>
            </a:r>
            <a:r>
              <a:rPr lang="it-IT" sz="4400" b="1" dirty="0">
                <a:solidFill>
                  <a:schemeClr val="accent1"/>
                </a:solidFill>
                <a:latin typeface="+mj-lt"/>
              </a:rPr>
              <a:t> D</a:t>
            </a:r>
            <a:r>
              <a:rPr lang="it-IT" sz="4400" b="1" dirty="0">
                <a:latin typeface="+mj-lt"/>
              </a:rPr>
              <a:t> colpisce </a:t>
            </a:r>
            <a:r>
              <a:rPr lang="it-IT" sz="4400" b="1" dirty="0">
                <a:solidFill>
                  <a:schemeClr val="accent1"/>
                </a:solidFill>
                <a:latin typeface="+mj-lt"/>
              </a:rPr>
              <a:t>10-73%</a:t>
            </a:r>
            <a:r>
              <a:rPr lang="it-IT" sz="4400" b="1" dirty="0">
                <a:latin typeface="+mj-lt"/>
              </a:rPr>
              <a:t> per r</a:t>
            </a:r>
            <a:r>
              <a:rPr lang="it-IT" sz="4400" b="1" dirty="0">
                <a:solidFill>
                  <a:schemeClr val="accent1"/>
                </a:solidFill>
                <a:latin typeface="+mj-lt"/>
              </a:rPr>
              <a:t>idotto assorbimento del calcio nel duodeno e parte prossimale digiuno by-passati in alcuni  interventi malassorbitivi</a:t>
            </a:r>
          </a:p>
          <a:p>
            <a:pPr algn="just"/>
            <a:r>
              <a:rPr lang="it-IT" sz="4400" b="1" dirty="0">
                <a:latin typeface="+mj-lt"/>
              </a:rPr>
              <a:t>Spesso nei soggetti obesi </a:t>
            </a:r>
            <a:r>
              <a:rPr lang="it-IT" sz="4400" b="1" dirty="0" err="1">
                <a:solidFill>
                  <a:schemeClr val="accent1"/>
                </a:solidFill>
                <a:latin typeface="+mj-lt"/>
              </a:rPr>
              <a:t>pre</a:t>
            </a:r>
            <a:r>
              <a:rPr lang="it-IT" sz="4400" b="1" dirty="0">
                <a:solidFill>
                  <a:schemeClr val="accent1"/>
                </a:solidFill>
                <a:latin typeface="+mj-lt"/>
              </a:rPr>
              <a:t> intervento  </a:t>
            </a:r>
            <a:r>
              <a:rPr lang="it-IT" sz="4400" b="1" dirty="0">
                <a:latin typeface="+mj-lt"/>
              </a:rPr>
              <a:t>è già presente una </a:t>
            </a:r>
            <a:r>
              <a:rPr lang="it-IT" sz="4400" b="1" dirty="0">
                <a:solidFill>
                  <a:schemeClr val="accent1"/>
                </a:solidFill>
                <a:latin typeface="+mj-lt"/>
              </a:rPr>
              <a:t>carenza di </a:t>
            </a:r>
            <a:r>
              <a:rPr lang="it-IT" sz="4400" b="1" dirty="0" err="1">
                <a:solidFill>
                  <a:schemeClr val="accent1"/>
                </a:solidFill>
                <a:latin typeface="+mj-lt"/>
              </a:rPr>
              <a:t>Vit</a:t>
            </a:r>
            <a:r>
              <a:rPr lang="it-IT" sz="4400" b="1" dirty="0">
                <a:solidFill>
                  <a:schemeClr val="accent1"/>
                </a:solidFill>
                <a:latin typeface="+mj-lt"/>
              </a:rPr>
              <a:t> D (48.7%)</a:t>
            </a:r>
          </a:p>
          <a:p>
            <a:pPr algn="just"/>
            <a:r>
              <a:rPr lang="it-IT" sz="4400" b="1" dirty="0">
                <a:latin typeface="+mj-lt"/>
              </a:rPr>
              <a:t>La supplementazione con calcio e </a:t>
            </a:r>
            <a:r>
              <a:rPr lang="it-IT" sz="4400" b="1" dirty="0" err="1">
                <a:latin typeface="+mj-lt"/>
              </a:rPr>
              <a:t>Vit</a:t>
            </a:r>
            <a:r>
              <a:rPr lang="it-IT" sz="4400" b="1" dirty="0">
                <a:latin typeface="+mj-lt"/>
              </a:rPr>
              <a:t> D è importante per prevenire il riassorbimento osseo</a:t>
            </a:r>
            <a:endParaRPr lang="it-IT" sz="4400" b="1" dirty="0">
              <a:solidFill>
                <a:schemeClr val="accent1"/>
              </a:solidFill>
              <a:latin typeface="+mj-lt"/>
            </a:endParaRPr>
          </a:p>
          <a:p>
            <a:pPr algn="just">
              <a:buNone/>
            </a:pPr>
            <a:r>
              <a:rPr lang="it-IT" sz="4800" b="1" dirty="0">
                <a:latin typeface="+mj-lt"/>
              </a:rPr>
              <a:t>NB: </a:t>
            </a:r>
            <a:r>
              <a:rPr lang="it-IT" sz="4800" b="1" dirty="0">
                <a:solidFill>
                  <a:schemeClr val="accent1"/>
                </a:solidFill>
                <a:latin typeface="+mj-lt"/>
              </a:rPr>
              <a:t>Il calcio e la </a:t>
            </a:r>
            <a:r>
              <a:rPr lang="it-IT" sz="4800" b="1" dirty="0" err="1">
                <a:solidFill>
                  <a:schemeClr val="accent1"/>
                </a:solidFill>
                <a:latin typeface="+mj-lt"/>
              </a:rPr>
              <a:t>Vit</a:t>
            </a:r>
            <a:r>
              <a:rPr lang="it-IT" sz="4800" b="1" dirty="0">
                <a:solidFill>
                  <a:schemeClr val="accent1"/>
                </a:solidFill>
                <a:latin typeface="+mj-lt"/>
              </a:rPr>
              <a:t> D dei </a:t>
            </a:r>
            <a:r>
              <a:rPr lang="it-IT" sz="4800" b="1" u="sng" dirty="0">
                <a:solidFill>
                  <a:schemeClr val="accent1"/>
                </a:solidFill>
                <a:latin typeface="+mj-lt"/>
              </a:rPr>
              <a:t>comuni multivitaminici spesso sono insufficienti</a:t>
            </a:r>
            <a:r>
              <a:rPr lang="it-IT" sz="4800" b="1" dirty="0">
                <a:solidFill>
                  <a:schemeClr val="accent1"/>
                </a:solidFill>
                <a:latin typeface="+mj-lt"/>
              </a:rPr>
              <a:t> negli interventi malassorbitivi</a:t>
            </a:r>
            <a:r>
              <a:rPr lang="it-IT" sz="4800" b="1" dirty="0">
                <a:latin typeface="+mj-lt"/>
              </a:rPr>
              <a:t> </a:t>
            </a:r>
          </a:p>
          <a:p>
            <a:pPr algn="just">
              <a:buNone/>
            </a:pPr>
            <a:r>
              <a:rPr lang="it-IT" sz="4800" b="1" dirty="0">
                <a:latin typeface="+mj-lt"/>
              </a:rPr>
              <a:t>Terapia:</a:t>
            </a:r>
          </a:p>
          <a:p>
            <a:pPr algn="just"/>
            <a:r>
              <a:rPr lang="it-IT" sz="4800" b="1" dirty="0">
                <a:solidFill>
                  <a:schemeClr val="accent1"/>
                </a:solidFill>
                <a:latin typeface="+mj-lt"/>
              </a:rPr>
              <a:t>Per il calcio varia in base al tipo di intervento, da 1.200-1.500 mg/die a 1.800-2.400 mg/die. </a:t>
            </a:r>
          </a:p>
          <a:p>
            <a:pPr algn="just"/>
            <a:r>
              <a:rPr lang="it-IT" sz="4800" b="1" dirty="0">
                <a:solidFill>
                  <a:schemeClr val="accent1"/>
                </a:solidFill>
                <a:latin typeface="+mj-lt"/>
              </a:rPr>
              <a:t>La </a:t>
            </a:r>
            <a:r>
              <a:rPr lang="it-IT" sz="4800" b="1" dirty="0" err="1">
                <a:solidFill>
                  <a:schemeClr val="accent1"/>
                </a:solidFill>
                <a:latin typeface="+mj-lt"/>
              </a:rPr>
              <a:t>Vit</a:t>
            </a:r>
            <a:r>
              <a:rPr lang="it-IT" sz="4800" b="1" dirty="0">
                <a:solidFill>
                  <a:schemeClr val="accent1"/>
                </a:solidFill>
                <a:latin typeface="+mj-lt"/>
              </a:rPr>
              <a:t> D è da supplementare se carente (3.000 IU/die  fino a livelli sierici di 25(OH) D di 30 ng/ml). Usare i bifosfonati nei pz bariatrici con osteoporosi solo dopo fallimento del trattamento con calcio e </a:t>
            </a:r>
            <a:r>
              <a:rPr lang="it-IT" sz="4800" b="1" dirty="0" err="1">
                <a:solidFill>
                  <a:schemeClr val="accent1"/>
                </a:solidFill>
                <a:latin typeface="+mj-lt"/>
              </a:rPr>
              <a:t>Vit</a:t>
            </a:r>
            <a:r>
              <a:rPr lang="it-IT" sz="4800" b="1" dirty="0">
                <a:solidFill>
                  <a:schemeClr val="accent1"/>
                </a:solidFill>
                <a:latin typeface="+mj-lt"/>
              </a:rPr>
              <a:t> D. </a:t>
            </a:r>
          </a:p>
          <a:p>
            <a:pPr algn="just">
              <a:buNone/>
            </a:pPr>
            <a:endParaRPr lang="it-IT" sz="4000" b="1" dirty="0">
              <a:latin typeface="+mj-lt"/>
            </a:endParaRPr>
          </a:p>
          <a:p>
            <a:pPr algn="just">
              <a:buNone/>
            </a:pPr>
            <a:r>
              <a:rPr lang="it-IT" sz="4400" dirty="0">
                <a:latin typeface="+mj-lt"/>
              </a:rPr>
              <a:t>.</a:t>
            </a:r>
          </a:p>
          <a:p>
            <a:pPr algn="r">
              <a:buNone/>
            </a:pPr>
            <a:endParaRPr lang="it-IT" sz="4800" baseline="-25000" dirty="0">
              <a:latin typeface="+mj-lt"/>
            </a:endParaRPr>
          </a:p>
          <a:p>
            <a:pPr algn="r">
              <a:buNone/>
            </a:pPr>
            <a:r>
              <a:rPr lang="it-IT" sz="4800" baseline="-25000" dirty="0">
                <a:latin typeface="+mj-lt"/>
              </a:rPr>
              <a:t>**</a:t>
            </a:r>
          </a:p>
          <a:p>
            <a:endParaRPr lang="it-IT" sz="43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5B1D639-E8F3-709C-1A36-809E35BFA041}"/>
              </a:ext>
            </a:extLst>
          </p:cNvPr>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a:extLst>
              <a:ext uri="{FF2B5EF4-FFF2-40B4-BE49-F238E27FC236}">
                <a16:creationId xmlns:a16="http://schemas.microsoft.com/office/drawing/2014/main" xmlns="" id="{273BD28B-5C75-B77A-9D8E-255476FFAA6E}"/>
              </a:ext>
            </a:extLst>
          </p:cNvPr>
          <p:cNvSpPr>
            <a:spLocks noGrp="1"/>
          </p:cNvSpPr>
          <p:nvPr>
            <p:ph idx="1"/>
          </p:nvPr>
        </p:nvSpPr>
        <p:spPr>
          <a:xfrm>
            <a:off x="1835696" y="2132856"/>
            <a:ext cx="6591985" cy="3921638"/>
          </a:xfrm>
        </p:spPr>
        <p:txBody>
          <a:bodyPr>
            <a:normAutofit fontScale="25000" lnSpcReduction="20000"/>
          </a:bodyPr>
          <a:lstStyle/>
          <a:p>
            <a:pPr algn="just">
              <a:buNone/>
            </a:pPr>
            <a:r>
              <a:rPr lang="it-IT" sz="7200" b="1" dirty="0">
                <a:latin typeface="+mj-lt"/>
              </a:rPr>
              <a:t>Bibliografia</a:t>
            </a:r>
          </a:p>
          <a:p>
            <a:pPr algn="just">
              <a:buNone/>
            </a:pPr>
            <a:endParaRPr lang="it-IT" sz="7200" b="1" dirty="0">
              <a:latin typeface="+mj-lt"/>
            </a:endParaRPr>
          </a:p>
          <a:p>
            <a:pPr algn="just"/>
            <a:r>
              <a:rPr lang="it-IT" sz="5600" b="1" dirty="0" err="1">
                <a:latin typeface="+mj-lt"/>
              </a:rPr>
              <a:t>Hypovitaminosis</a:t>
            </a:r>
            <a:r>
              <a:rPr lang="it-IT" sz="5600" b="1" dirty="0">
                <a:latin typeface="+mj-lt"/>
              </a:rPr>
              <a:t> D in </a:t>
            </a:r>
            <a:r>
              <a:rPr lang="it-IT" sz="5600" b="1" dirty="0" err="1">
                <a:latin typeface="+mj-lt"/>
              </a:rPr>
              <a:t>bariatric</a:t>
            </a:r>
            <a:r>
              <a:rPr lang="it-IT" sz="5600" b="1" dirty="0">
                <a:latin typeface="+mj-lt"/>
              </a:rPr>
              <a:t> surgery: a </a:t>
            </a:r>
            <a:r>
              <a:rPr lang="it-IT" sz="5600" b="1" dirty="0" err="1">
                <a:latin typeface="+mj-lt"/>
              </a:rPr>
              <a:t>systematic</a:t>
            </a:r>
            <a:r>
              <a:rPr lang="it-IT" sz="5600" b="1" dirty="0">
                <a:latin typeface="+mj-lt"/>
              </a:rPr>
              <a:t> review of </a:t>
            </a:r>
            <a:r>
              <a:rPr lang="it-IT" sz="5600" b="1" dirty="0" err="1">
                <a:latin typeface="+mj-lt"/>
              </a:rPr>
              <a:t>observational</a:t>
            </a:r>
            <a:r>
              <a:rPr lang="it-IT" sz="5600" b="1" dirty="0">
                <a:latin typeface="+mj-lt"/>
              </a:rPr>
              <a:t> studies.</a:t>
            </a:r>
            <a:r>
              <a:rPr lang="it-IT" sz="5600" dirty="0">
                <a:latin typeface="+mj-lt"/>
              </a:rPr>
              <a:t> </a:t>
            </a:r>
            <a:r>
              <a:rPr lang="it-IT" sz="5600" dirty="0" err="1">
                <a:latin typeface="+mj-lt"/>
              </a:rPr>
              <a:t>Chakhtoura</a:t>
            </a:r>
            <a:r>
              <a:rPr lang="it-IT" sz="5600" dirty="0">
                <a:latin typeface="+mj-lt"/>
              </a:rPr>
              <a:t> MT. </a:t>
            </a:r>
            <a:r>
              <a:rPr lang="it-IT" sz="5600" i="1" dirty="0" err="1">
                <a:latin typeface="+mj-lt"/>
              </a:rPr>
              <a:t>Metabolism</a:t>
            </a:r>
            <a:r>
              <a:rPr lang="it-IT" sz="5600" i="1" dirty="0">
                <a:latin typeface="+mj-lt"/>
              </a:rPr>
              <a:t> 2016. 65 (4) : 574-585.</a:t>
            </a:r>
            <a:endParaRPr lang="en-US" sz="5600" i="1" dirty="0">
              <a:solidFill>
                <a:srgbClr val="333333"/>
              </a:solidFill>
              <a:effectLst/>
              <a:latin typeface="+mj-lt"/>
            </a:endParaRPr>
          </a:p>
          <a:p>
            <a:pPr algn="just"/>
            <a:r>
              <a:rPr lang="it-IT" sz="5600" b="1" dirty="0" err="1">
                <a:latin typeface="+mj-lt"/>
              </a:rPr>
              <a:t>Hypocalcemia</a:t>
            </a:r>
            <a:r>
              <a:rPr lang="it-IT" sz="5600" b="1" dirty="0">
                <a:latin typeface="+mj-lt"/>
              </a:rPr>
              <a:t> after </a:t>
            </a:r>
            <a:r>
              <a:rPr lang="it-IT" sz="5600" b="1" dirty="0" err="1">
                <a:latin typeface="+mj-lt"/>
              </a:rPr>
              <a:t>bariatric</a:t>
            </a:r>
            <a:r>
              <a:rPr lang="it-IT" sz="5600" b="1" dirty="0">
                <a:latin typeface="+mj-lt"/>
              </a:rPr>
              <a:t> surgery: </a:t>
            </a:r>
            <a:r>
              <a:rPr lang="it-IT" sz="5600" b="1" dirty="0" err="1">
                <a:latin typeface="+mj-lt"/>
              </a:rPr>
              <a:t>prevalence</a:t>
            </a:r>
            <a:r>
              <a:rPr lang="it-IT" sz="5600" b="1" dirty="0">
                <a:latin typeface="+mj-lt"/>
              </a:rPr>
              <a:t> and </a:t>
            </a:r>
            <a:r>
              <a:rPr lang="it-IT" sz="5600" b="1" dirty="0" err="1">
                <a:latin typeface="+mj-lt"/>
              </a:rPr>
              <a:t>associated</a:t>
            </a:r>
            <a:r>
              <a:rPr lang="it-IT" sz="5600" b="1" dirty="0">
                <a:latin typeface="+mj-lt"/>
              </a:rPr>
              <a:t> risk </a:t>
            </a:r>
            <a:r>
              <a:rPr lang="it-IT" sz="5600" b="1" dirty="0" err="1">
                <a:latin typeface="+mj-lt"/>
              </a:rPr>
              <a:t>factor</a:t>
            </a:r>
            <a:r>
              <a:rPr lang="it-IT" sz="5600" b="1" dirty="0">
                <a:latin typeface="+mj-lt"/>
              </a:rPr>
              <a:t>. </a:t>
            </a:r>
            <a:r>
              <a:rPr lang="it-IT" sz="5600" dirty="0">
                <a:latin typeface="+mj-lt"/>
              </a:rPr>
              <a:t>Shah M. </a:t>
            </a:r>
            <a:r>
              <a:rPr lang="it-IT" sz="5600" i="1" dirty="0" err="1">
                <a:latin typeface="+mj-lt"/>
              </a:rPr>
              <a:t>Obes</a:t>
            </a:r>
            <a:r>
              <a:rPr lang="it-IT" sz="5600" i="1" dirty="0">
                <a:latin typeface="+mj-lt"/>
              </a:rPr>
              <a:t> </a:t>
            </a:r>
            <a:r>
              <a:rPr lang="it-IT" sz="5600" i="1" dirty="0" err="1">
                <a:latin typeface="+mj-lt"/>
              </a:rPr>
              <a:t>Surg</a:t>
            </a:r>
            <a:r>
              <a:rPr lang="it-IT" sz="5600" i="1" dirty="0">
                <a:latin typeface="+mj-lt"/>
              </a:rPr>
              <a:t> 2017: 27 (11) : 2905-2911</a:t>
            </a:r>
          </a:p>
          <a:p>
            <a:pPr algn="just"/>
            <a:r>
              <a:rPr lang="it-IT" sz="5600" b="1" dirty="0" err="1">
                <a:latin typeface="+mj-lt"/>
              </a:rPr>
              <a:t>Vitamin</a:t>
            </a:r>
            <a:r>
              <a:rPr lang="it-IT" sz="5600" b="1" dirty="0">
                <a:latin typeface="+mj-lt"/>
              </a:rPr>
              <a:t> D </a:t>
            </a:r>
            <a:r>
              <a:rPr lang="it-IT" sz="5600" b="1" dirty="0" err="1">
                <a:latin typeface="+mj-lt"/>
              </a:rPr>
              <a:t>alteration</a:t>
            </a:r>
            <a:r>
              <a:rPr lang="it-IT" sz="5600" b="1" dirty="0">
                <a:latin typeface="+mj-lt"/>
              </a:rPr>
              <a:t> </a:t>
            </a:r>
            <a:r>
              <a:rPr lang="it-IT" sz="5600" b="1" dirty="0" err="1">
                <a:latin typeface="+mj-lt"/>
              </a:rPr>
              <a:t>associated</a:t>
            </a:r>
            <a:r>
              <a:rPr lang="it-IT" sz="5600" b="1" dirty="0">
                <a:latin typeface="+mj-lt"/>
              </a:rPr>
              <a:t> with </a:t>
            </a:r>
            <a:r>
              <a:rPr lang="it-IT" sz="5600" b="1" dirty="0" err="1">
                <a:latin typeface="+mj-lt"/>
              </a:rPr>
              <a:t>obesity</a:t>
            </a:r>
            <a:r>
              <a:rPr lang="it-IT" sz="5600" b="1" dirty="0">
                <a:latin typeface="+mj-lt"/>
              </a:rPr>
              <a:t> band </a:t>
            </a:r>
            <a:r>
              <a:rPr lang="it-IT" sz="5600" b="1" dirty="0" err="1">
                <a:latin typeface="+mj-lt"/>
              </a:rPr>
              <a:t>bariatric</a:t>
            </a:r>
            <a:r>
              <a:rPr lang="it-IT" sz="5600" b="1" dirty="0">
                <a:latin typeface="+mj-lt"/>
              </a:rPr>
              <a:t> surgery. </a:t>
            </a:r>
            <a:r>
              <a:rPr lang="it-IT" sz="5600" b="1" dirty="0" err="1">
                <a:latin typeface="+mj-lt"/>
              </a:rPr>
              <a:t>Lespessailles</a:t>
            </a:r>
            <a:r>
              <a:rPr lang="it-IT" sz="5600" b="1" dirty="0">
                <a:latin typeface="+mj-lt"/>
              </a:rPr>
              <a:t> </a:t>
            </a:r>
            <a:r>
              <a:rPr lang="it-IT" sz="5600" dirty="0">
                <a:latin typeface="+mj-lt"/>
              </a:rPr>
              <a:t>VE. </a:t>
            </a:r>
            <a:r>
              <a:rPr lang="it-IT" sz="5600" i="1" dirty="0" err="1">
                <a:latin typeface="+mj-lt"/>
              </a:rPr>
              <a:t>Exp</a:t>
            </a:r>
            <a:r>
              <a:rPr lang="it-IT" sz="5600" i="1" dirty="0">
                <a:latin typeface="+mj-lt"/>
              </a:rPr>
              <a:t> </a:t>
            </a:r>
            <a:r>
              <a:rPr lang="it-IT" sz="5600" i="1" dirty="0" err="1">
                <a:latin typeface="+mj-lt"/>
              </a:rPr>
              <a:t>Biol</a:t>
            </a:r>
            <a:r>
              <a:rPr lang="it-IT" sz="5600" i="1" dirty="0">
                <a:latin typeface="+mj-lt"/>
              </a:rPr>
              <a:t> </a:t>
            </a:r>
            <a:r>
              <a:rPr lang="it-IT" sz="5600" i="1" dirty="0" err="1">
                <a:latin typeface="+mj-lt"/>
              </a:rPr>
              <a:t>Med</a:t>
            </a:r>
            <a:r>
              <a:rPr lang="it-IT" sz="5600" i="1" dirty="0">
                <a:latin typeface="+mj-lt"/>
              </a:rPr>
              <a:t> 2017; 242(10): 1086-1094</a:t>
            </a:r>
          </a:p>
          <a:p>
            <a:pPr algn="just"/>
            <a:r>
              <a:rPr lang="it-IT" sz="5600" b="1" dirty="0">
                <a:latin typeface="+mj-lt"/>
              </a:rPr>
              <a:t>Vitamina D </a:t>
            </a:r>
            <a:r>
              <a:rPr lang="it-IT" sz="5600" b="1" dirty="0" err="1">
                <a:latin typeface="+mj-lt"/>
              </a:rPr>
              <a:t>supplementation</a:t>
            </a:r>
            <a:r>
              <a:rPr lang="it-IT" sz="5600" b="1" dirty="0">
                <a:latin typeface="+mj-lt"/>
              </a:rPr>
              <a:t> for the </a:t>
            </a:r>
            <a:r>
              <a:rPr lang="it-IT" sz="5600" b="1" dirty="0" err="1">
                <a:latin typeface="+mj-lt"/>
              </a:rPr>
              <a:t>prevention</a:t>
            </a:r>
            <a:r>
              <a:rPr lang="it-IT" sz="5600" b="1" dirty="0">
                <a:latin typeface="+mj-lt"/>
              </a:rPr>
              <a:t> of </a:t>
            </a:r>
            <a:r>
              <a:rPr lang="it-IT" sz="5600" b="1" dirty="0" err="1">
                <a:latin typeface="+mj-lt"/>
              </a:rPr>
              <a:t>vitamin</a:t>
            </a:r>
            <a:r>
              <a:rPr lang="it-IT" sz="5600" b="1" dirty="0">
                <a:latin typeface="+mj-lt"/>
              </a:rPr>
              <a:t> D </a:t>
            </a:r>
            <a:r>
              <a:rPr lang="it-IT" sz="5600" b="1" dirty="0" err="1">
                <a:latin typeface="+mj-lt"/>
              </a:rPr>
              <a:t>deficency</a:t>
            </a:r>
            <a:r>
              <a:rPr lang="it-IT" sz="5600" b="1" dirty="0">
                <a:latin typeface="+mj-lt"/>
              </a:rPr>
              <a:t> </a:t>
            </a:r>
            <a:r>
              <a:rPr lang="it-IT" sz="5600" b="1" dirty="0" err="1">
                <a:latin typeface="+mj-lt"/>
              </a:rPr>
              <a:t>afret</a:t>
            </a:r>
            <a:r>
              <a:rPr lang="it-IT" sz="5600" b="1" dirty="0">
                <a:latin typeface="+mj-lt"/>
              </a:rPr>
              <a:t> </a:t>
            </a:r>
            <a:r>
              <a:rPr lang="it-IT" sz="5600" b="1" dirty="0" err="1">
                <a:latin typeface="+mj-lt"/>
              </a:rPr>
              <a:t>bariatric</a:t>
            </a:r>
            <a:r>
              <a:rPr lang="it-IT" sz="5600" b="1" dirty="0">
                <a:latin typeface="+mj-lt"/>
              </a:rPr>
              <a:t> surgery: a </a:t>
            </a:r>
            <a:r>
              <a:rPr lang="it-IT" sz="5600" b="1" dirty="0" err="1">
                <a:latin typeface="+mj-lt"/>
              </a:rPr>
              <a:t>sistematic</a:t>
            </a:r>
            <a:r>
              <a:rPr lang="it-IT" sz="5600" b="1" dirty="0">
                <a:latin typeface="+mj-lt"/>
              </a:rPr>
              <a:t> review and meta-</a:t>
            </a:r>
            <a:r>
              <a:rPr lang="it-IT" sz="5600" b="1" dirty="0" err="1">
                <a:latin typeface="+mj-lt"/>
              </a:rPr>
              <a:t>analisis</a:t>
            </a:r>
            <a:r>
              <a:rPr lang="it-IT" sz="5600" dirty="0">
                <a:latin typeface="+mj-lt"/>
              </a:rPr>
              <a:t>. Li Z. Zhou X, Fu W.  </a:t>
            </a:r>
            <a:r>
              <a:rPr lang="it-IT" sz="5600" i="1" dirty="0">
                <a:latin typeface="+mj-lt"/>
              </a:rPr>
              <a:t>Eur J </a:t>
            </a:r>
            <a:r>
              <a:rPr lang="it-IT" sz="5600" i="1" dirty="0" err="1">
                <a:latin typeface="+mj-lt"/>
              </a:rPr>
              <a:t>Clin</a:t>
            </a:r>
            <a:r>
              <a:rPr lang="it-IT" sz="5600" i="1" dirty="0">
                <a:latin typeface="+mj-lt"/>
              </a:rPr>
              <a:t> </a:t>
            </a:r>
            <a:r>
              <a:rPr lang="it-IT" sz="5600" i="1" dirty="0" err="1">
                <a:latin typeface="+mj-lt"/>
              </a:rPr>
              <a:t>Nutr</a:t>
            </a:r>
            <a:r>
              <a:rPr lang="it-IT" sz="5600" i="1" dirty="0">
                <a:latin typeface="+mj-lt"/>
              </a:rPr>
              <a:t>. 2018</a:t>
            </a:r>
          </a:p>
          <a:p>
            <a:pPr algn="just"/>
            <a:r>
              <a:rPr lang="it-IT" sz="5600" b="1" dirty="0" err="1">
                <a:latin typeface="+mj-lt"/>
              </a:rPr>
              <a:t>Hiperparathyroidism</a:t>
            </a:r>
            <a:r>
              <a:rPr lang="it-IT" sz="5600" b="1" dirty="0">
                <a:latin typeface="+mj-lt"/>
              </a:rPr>
              <a:t> (</a:t>
            </a:r>
            <a:r>
              <a:rPr lang="it-IT" sz="5600" b="1" dirty="0" err="1">
                <a:latin typeface="+mj-lt"/>
              </a:rPr>
              <a:t>primary</a:t>
            </a:r>
            <a:r>
              <a:rPr lang="it-IT" sz="5600" b="1" dirty="0">
                <a:latin typeface="+mj-lt"/>
              </a:rPr>
              <a:t>) NICE </a:t>
            </a:r>
            <a:r>
              <a:rPr lang="it-IT" sz="5600" b="1" dirty="0" err="1">
                <a:latin typeface="+mj-lt"/>
              </a:rPr>
              <a:t>guideline</a:t>
            </a:r>
            <a:r>
              <a:rPr lang="it-IT" sz="5600" b="1" dirty="0">
                <a:latin typeface="+mj-lt"/>
              </a:rPr>
              <a:t> :</a:t>
            </a:r>
            <a:r>
              <a:rPr lang="it-IT" sz="5600" b="1" dirty="0" err="1">
                <a:latin typeface="+mj-lt"/>
              </a:rPr>
              <a:t>Diagnosis</a:t>
            </a:r>
            <a:r>
              <a:rPr lang="it-IT" sz="5600" b="1" dirty="0">
                <a:latin typeface="+mj-lt"/>
              </a:rPr>
              <a:t>, </a:t>
            </a:r>
            <a:r>
              <a:rPr lang="it-IT" sz="5600" b="1" dirty="0" err="1">
                <a:latin typeface="+mj-lt"/>
              </a:rPr>
              <a:t>assessment</a:t>
            </a:r>
            <a:r>
              <a:rPr lang="it-IT" sz="5600" b="1" dirty="0">
                <a:latin typeface="+mj-lt"/>
              </a:rPr>
              <a:t> and </a:t>
            </a:r>
            <a:r>
              <a:rPr lang="it-IT" sz="5600" b="1" dirty="0" err="1">
                <a:latin typeface="+mj-lt"/>
              </a:rPr>
              <a:t>inizial</a:t>
            </a:r>
            <a:r>
              <a:rPr lang="it-IT" sz="5600" b="1" dirty="0">
                <a:latin typeface="+mj-lt"/>
              </a:rPr>
              <a:t> management. </a:t>
            </a:r>
            <a:r>
              <a:rPr lang="en-US" sz="5600" i="1" dirty="0">
                <a:solidFill>
                  <a:srgbClr val="333333"/>
                </a:solidFill>
                <a:effectLst/>
                <a:latin typeface="+mj-lt"/>
              </a:rPr>
              <a:t>British Journal of General Practice 2020; 70 (696): 362-36</a:t>
            </a:r>
          </a:p>
          <a:p>
            <a:pPr algn="just">
              <a:buNone/>
            </a:pPr>
            <a:endParaRPr lang="it-IT" sz="4800" dirty="0">
              <a:latin typeface="+mj-lt"/>
            </a:endParaRPr>
          </a:p>
          <a:p>
            <a:pPr algn="just">
              <a:buNone/>
            </a:pPr>
            <a:endParaRPr lang="it-IT" sz="2200" dirty="0">
              <a:latin typeface="+mj-lt"/>
            </a:endParaRPr>
          </a:p>
          <a:p>
            <a:pPr algn="just">
              <a:buNone/>
            </a:pPr>
            <a:r>
              <a:rPr lang="it-IT" sz="2000" i="1" dirty="0">
                <a:latin typeface="+mj-lt"/>
              </a:rPr>
              <a:t> </a:t>
            </a:r>
          </a:p>
          <a:p>
            <a:endParaRPr lang="it-IT" dirty="0"/>
          </a:p>
        </p:txBody>
      </p:sp>
    </p:spTree>
    <p:extLst>
      <p:ext uri="{BB962C8B-B14F-4D97-AF65-F5344CB8AC3E}">
        <p14:creationId xmlns:p14="http://schemas.microsoft.com/office/powerpoint/2010/main" xmlns="" val="877148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0D4CBC7-D75D-80EE-16BA-32543064E925}"/>
              </a:ext>
            </a:extLst>
          </p:cNvPr>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a:extLst>
              <a:ext uri="{FF2B5EF4-FFF2-40B4-BE49-F238E27FC236}">
                <a16:creationId xmlns:a16="http://schemas.microsoft.com/office/drawing/2014/main" xmlns="" id="{6D39D58C-C732-2F5B-F021-4B0537EB66E5}"/>
              </a:ext>
            </a:extLst>
          </p:cNvPr>
          <p:cNvSpPr>
            <a:spLocks noGrp="1"/>
          </p:cNvSpPr>
          <p:nvPr>
            <p:ph idx="1"/>
          </p:nvPr>
        </p:nvSpPr>
        <p:spPr>
          <a:xfrm>
            <a:off x="1942415" y="2132856"/>
            <a:ext cx="6591985" cy="3777622"/>
          </a:xfrm>
        </p:spPr>
        <p:txBody>
          <a:bodyPr>
            <a:normAutofit fontScale="85000" lnSpcReduction="10000"/>
          </a:bodyPr>
          <a:lstStyle/>
          <a:p>
            <a:pPr marL="0" indent="0" algn="ctr">
              <a:buNone/>
            </a:pPr>
            <a:r>
              <a:rPr lang="it-IT" sz="2400" b="1" dirty="0">
                <a:solidFill>
                  <a:schemeClr val="accent1"/>
                </a:solidFill>
                <a:latin typeface="+mj-lt"/>
              </a:rPr>
              <a:t>Rischi Obesità</a:t>
            </a:r>
          </a:p>
          <a:p>
            <a:pPr marL="0" indent="0">
              <a:buNone/>
            </a:pPr>
            <a:r>
              <a:rPr lang="it-IT" b="1" dirty="0">
                <a:solidFill>
                  <a:schemeClr val="accent1"/>
                </a:solidFill>
                <a:latin typeface="+mj-lt"/>
              </a:rPr>
              <a:t>Obesità è una patologia spesso associata a comorbilità importanti:</a:t>
            </a:r>
          </a:p>
          <a:p>
            <a:r>
              <a:rPr lang="it-IT" b="1" dirty="0">
                <a:latin typeface="+mj-lt"/>
              </a:rPr>
              <a:t>Ipertensione</a:t>
            </a:r>
          </a:p>
          <a:p>
            <a:r>
              <a:rPr lang="it-IT" b="1" dirty="0">
                <a:latin typeface="+mj-lt"/>
              </a:rPr>
              <a:t>Diabete</a:t>
            </a:r>
          </a:p>
          <a:p>
            <a:r>
              <a:rPr lang="it-IT" b="1" dirty="0">
                <a:latin typeface="+mj-lt"/>
              </a:rPr>
              <a:t>Dislipidemia</a:t>
            </a:r>
          </a:p>
          <a:p>
            <a:r>
              <a:rPr lang="it-IT" b="1" dirty="0">
                <a:latin typeface="+mj-lt"/>
              </a:rPr>
              <a:t>Tumori</a:t>
            </a:r>
          </a:p>
          <a:p>
            <a:r>
              <a:rPr lang="it-IT" b="1" dirty="0">
                <a:latin typeface="+mj-lt"/>
              </a:rPr>
              <a:t>Sindrome delle apnee notturne</a:t>
            </a:r>
          </a:p>
          <a:p>
            <a:r>
              <a:rPr lang="it-IT" b="1" dirty="0">
                <a:latin typeface="+mj-lt"/>
              </a:rPr>
              <a:t>Dolori osteo-articolari da sovraccarico</a:t>
            </a:r>
          </a:p>
          <a:p>
            <a:r>
              <a:rPr lang="it-IT" b="1" dirty="0">
                <a:latin typeface="+mj-lt"/>
              </a:rPr>
              <a:t>Impotenza sessuale</a:t>
            </a:r>
          </a:p>
          <a:p>
            <a:r>
              <a:rPr lang="it-IT" b="1" dirty="0">
                <a:latin typeface="+mj-lt"/>
              </a:rPr>
              <a:t>Ovaio policistico</a:t>
            </a:r>
          </a:p>
          <a:p>
            <a:r>
              <a:rPr lang="it-IT" b="1" dirty="0">
                <a:latin typeface="+mj-lt"/>
              </a:rPr>
              <a:t>Steatosi epatica</a:t>
            </a:r>
          </a:p>
        </p:txBody>
      </p:sp>
    </p:spTree>
    <p:extLst>
      <p:ext uri="{BB962C8B-B14F-4D97-AF65-F5344CB8AC3E}">
        <p14:creationId xmlns:p14="http://schemas.microsoft.com/office/powerpoint/2010/main" xmlns="" val="18962025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p:cNvSpPr>
            <a:spLocks noGrp="1"/>
          </p:cNvSpPr>
          <p:nvPr>
            <p:ph idx="1"/>
          </p:nvPr>
        </p:nvSpPr>
        <p:spPr/>
        <p:txBody>
          <a:bodyPr>
            <a:normAutofit fontScale="55000" lnSpcReduction="20000"/>
          </a:bodyPr>
          <a:lstStyle/>
          <a:p>
            <a:pPr algn="ctr">
              <a:buNone/>
            </a:pPr>
            <a:r>
              <a:rPr lang="it-IT" sz="3200" b="1" dirty="0">
                <a:solidFill>
                  <a:schemeClr val="accent1"/>
                </a:solidFill>
                <a:latin typeface="+mj-lt"/>
              </a:rPr>
              <a:t>Deficit di micronutrienti : Vitamine Liposolubili (A, K, E)</a:t>
            </a:r>
          </a:p>
          <a:p>
            <a:pPr algn="ctr">
              <a:buNone/>
            </a:pPr>
            <a:endParaRPr lang="it-IT" sz="2200" dirty="0">
              <a:latin typeface="+mj-lt"/>
            </a:endParaRPr>
          </a:p>
          <a:p>
            <a:pPr algn="just"/>
            <a:r>
              <a:rPr lang="it-IT" sz="2900" b="1" dirty="0">
                <a:latin typeface="+mj-lt"/>
              </a:rPr>
              <a:t>Più frequenti nella diversione </a:t>
            </a:r>
            <a:r>
              <a:rPr lang="it-IT" sz="2900" b="1" dirty="0" err="1">
                <a:latin typeface="+mj-lt"/>
              </a:rPr>
              <a:t>bilio-pancreatica</a:t>
            </a:r>
            <a:r>
              <a:rPr lang="it-IT" sz="2900" b="1" dirty="0">
                <a:latin typeface="+mj-lt"/>
              </a:rPr>
              <a:t>  si possono presentare anche nel by-pass e nel bendaggio gastrico (meno del 32% dei grassi alimentari è assorbito dopo diversione)</a:t>
            </a:r>
          </a:p>
          <a:p>
            <a:pPr algn="just"/>
            <a:r>
              <a:rPr lang="it-IT" sz="2900" b="1" dirty="0">
                <a:latin typeface="+mj-lt"/>
              </a:rPr>
              <a:t>La carenza è determinata da </a:t>
            </a:r>
            <a:r>
              <a:rPr lang="it-IT" sz="2900" b="1" dirty="0">
                <a:solidFill>
                  <a:schemeClr val="accent1"/>
                </a:solidFill>
                <a:latin typeface="+mj-lt"/>
              </a:rPr>
              <a:t>malassorbimento indotto da deficit di acidi biliari</a:t>
            </a:r>
          </a:p>
          <a:p>
            <a:pPr algn="just"/>
            <a:r>
              <a:rPr lang="it-IT" sz="2900" b="1" dirty="0">
                <a:latin typeface="+mj-lt"/>
              </a:rPr>
              <a:t>La </a:t>
            </a:r>
            <a:r>
              <a:rPr lang="it-IT" sz="2900" b="1" dirty="0">
                <a:solidFill>
                  <a:schemeClr val="accent1"/>
                </a:solidFill>
                <a:latin typeface="+mj-lt"/>
              </a:rPr>
              <a:t>ridotta sintesi proteica può aggravare i deficit per carenza di proteine trasportatrici</a:t>
            </a:r>
          </a:p>
          <a:p>
            <a:pPr algn="just"/>
            <a:r>
              <a:rPr lang="it-IT" sz="2900" b="1" dirty="0">
                <a:latin typeface="+mj-lt"/>
              </a:rPr>
              <a:t>I deficit di </a:t>
            </a:r>
            <a:r>
              <a:rPr lang="it-IT" sz="2900" b="1" dirty="0" err="1">
                <a:latin typeface="+mj-lt"/>
              </a:rPr>
              <a:t>Vit</a:t>
            </a:r>
            <a:r>
              <a:rPr lang="it-IT" sz="2900" b="1" dirty="0">
                <a:latin typeface="+mj-lt"/>
              </a:rPr>
              <a:t> E sono associati ad atassia, neuropatia periferica, miopatie e retinopatia pigmentata</a:t>
            </a:r>
          </a:p>
          <a:p>
            <a:endParaRPr lang="it-IT" sz="2900" b="1" dirty="0">
              <a:latin typeface="+mj-lt"/>
            </a:endParaRPr>
          </a:p>
          <a:p>
            <a:r>
              <a:rPr lang="it-IT" sz="2900" b="1" dirty="0">
                <a:latin typeface="+mj-lt"/>
              </a:rPr>
              <a:t>Pochi studi ci sono sui deficit di </a:t>
            </a:r>
            <a:r>
              <a:rPr lang="it-IT" sz="2900" b="1" dirty="0" err="1">
                <a:latin typeface="+mj-lt"/>
              </a:rPr>
              <a:t>Vit</a:t>
            </a:r>
            <a:r>
              <a:rPr lang="it-IT" sz="2900" b="1" dirty="0">
                <a:latin typeface="+mj-lt"/>
              </a:rPr>
              <a:t> C</a:t>
            </a:r>
          </a:p>
          <a:p>
            <a:endParaRPr lang="it-IT" sz="24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47664" y="362160"/>
            <a:ext cx="6589199" cy="1280890"/>
          </a:xfrm>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p:cNvSpPr>
            <a:spLocks noGrp="1"/>
          </p:cNvSpPr>
          <p:nvPr>
            <p:ph idx="1"/>
          </p:nvPr>
        </p:nvSpPr>
        <p:spPr>
          <a:xfrm>
            <a:off x="1691680" y="1643050"/>
            <a:ext cx="6895078" cy="4525963"/>
          </a:xfrm>
        </p:spPr>
        <p:txBody>
          <a:bodyPr>
            <a:normAutofit fontScale="25000" lnSpcReduction="20000"/>
          </a:bodyPr>
          <a:lstStyle/>
          <a:p>
            <a:pPr algn="ctr">
              <a:buNone/>
            </a:pPr>
            <a:r>
              <a:rPr lang="it-IT" sz="2900" b="1" dirty="0"/>
              <a:t>	</a:t>
            </a:r>
          </a:p>
          <a:p>
            <a:pPr algn="just">
              <a:buNone/>
            </a:pPr>
            <a:r>
              <a:rPr lang="it-IT" sz="8800" b="1" dirty="0">
                <a:solidFill>
                  <a:schemeClr val="accent1"/>
                </a:solidFill>
                <a:latin typeface="+mj-lt"/>
              </a:rPr>
              <a:t>Deficit di micronutrienti: minerali o altri elementi</a:t>
            </a:r>
          </a:p>
          <a:p>
            <a:pPr algn="just">
              <a:buNone/>
            </a:pPr>
            <a:endParaRPr lang="it-IT" sz="9600" b="1" dirty="0">
              <a:solidFill>
                <a:schemeClr val="accent1"/>
              </a:solidFill>
              <a:latin typeface="+mj-lt"/>
            </a:endParaRPr>
          </a:p>
          <a:p>
            <a:pPr algn="just"/>
            <a:r>
              <a:rPr lang="it-IT" sz="8000" b="1" dirty="0">
                <a:latin typeface="+mj-lt"/>
              </a:rPr>
              <a:t>La carenza di </a:t>
            </a:r>
            <a:r>
              <a:rPr lang="it-IT" sz="8000" b="1" dirty="0">
                <a:solidFill>
                  <a:schemeClr val="accent1"/>
                </a:solidFill>
                <a:latin typeface="+mj-lt"/>
              </a:rPr>
              <a:t>ferro</a:t>
            </a:r>
            <a:r>
              <a:rPr lang="it-IT" sz="8000" b="1" dirty="0">
                <a:latin typeface="+mj-lt"/>
              </a:rPr>
              <a:t> colpisce il </a:t>
            </a:r>
            <a:r>
              <a:rPr lang="it-IT" sz="8000" b="1" dirty="0">
                <a:solidFill>
                  <a:schemeClr val="accent1"/>
                </a:solidFill>
                <a:latin typeface="+mj-lt"/>
              </a:rPr>
              <a:t>33%</a:t>
            </a:r>
            <a:r>
              <a:rPr lang="it-IT" sz="8000" b="1" dirty="0">
                <a:latin typeface="+mj-lt"/>
              </a:rPr>
              <a:t> dei pazienti bariatrici.</a:t>
            </a:r>
          </a:p>
          <a:p>
            <a:pPr algn="just"/>
            <a:r>
              <a:rPr lang="it-IT" sz="8000" b="1" dirty="0">
                <a:latin typeface="+mj-lt"/>
              </a:rPr>
              <a:t>L’assorbimento del ferro </a:t>
            </a:r>
            <a:r>
              <a:rPr lang="it-IT" sz="8000" b="1" dirty="0">
                <a:solidFill>
                  <a:schemeClr val="accent1"/>
                </a:solidFill>
                <a:latin typeface="+mj-lt"/>
              </a:rPr>
              <a:t>avviene nel duodeno e  ileo prossimale</a:t>
            </a:r>
            <a:r>
              <a:rPr lang="it-IT" sz="8000" b="1" dirty="0">
                <a:latin typeface="+mj-lt"/>
              </a:rPr>
              <a:t>. Gli interventi che bypassano tali zone ne sono maggiormente colpiti. </a:t>
            </a:r>
          </a:p>
          <a:p>
            <a:pPr algn="just"/>
            <a:r>
              <a:rPr lang="it-IT" sz="8000" b="1" dirty="0">
                <a:latin typeface="+mj-lt"/>
              </a:rPr>
              <a:t>Inoltre un </a:t>
            </a:r>
            <a:r>
              <a:rPr lang="it-IT" sz="8000" b="1" dirty="0">
                <a:solidFill>
                  <a:schemeClr val="accent1"/>
                </a:solidFill>
                <a:latin typeface="+mj-lt"/>
              </a:rPr>
              <a:t>basso introito in carne </a:t>
            </a:r>
            <a:r>
              <a:rPr lang="it-IT" sz="8000" b="1" dirty="0">
                <a:latin typeface="+mj-lt"/>
              </a:rPr>
              <a:t>può aggravare la situazione.</a:t>
            </a:r>
          </a:p>
          <a:p>
            <a:pPr algn="just"/>
            <a:r>
              <a:rPr lang="it-IT" sz="8000" b="1" dirty="0">
                <a:latin typeface="+mj-lt"/>
              </a:rPr>
              <a:t>Terapia: Dosaggio consigliato </a:t>
            </a:r>
            <a:r>
              <a:rPr lang="it-IT" sz="8000" b="1" dirty="0">
                <a:solidFill>
                  <a:schemeClr val="accent1"/>
                </a:solidFill>
                <a:latin typeface="+mj-lt"/>
              </a:rPr>
              <a:t>45-60 mg/die </a:t>
            </a:r>
          </a:p>
          <a:p>
            <a:pPr algn="just"/>
            <a:r>
              <a:rPr lang="it-IT" sz="8000" b="1" dirty="0">
                <a:latin typeface="+mj-lt"/>
              </a:rPr>
              <a:t>Le deficienze di K e Mg sono rare e facilmente trattabili</a:t>
            </a:r>
            <a:r>
              <a:rPr lang="it-IT" sz="6400" b="1" dirty="0">
                <a:latin typeface="+mj-lt"/>
              </a:rPr>
              <a:t>.</a:t>
            </a:r>
          </a:p>
          <a:p>
            <a:pPr algn="just">
              <a:buNone/>
            </a:pPr>
            <a:endParaRPr lang="it-IT" sz="6400" dirty="0">
              <a:latin typeface="+mj-lt"/>
            </a:endParaRPr>
          </a:p>
          <a:p>
            <a:pPr algn="r">
              <a:buNone/>
            </a:pPr>
            <a:r>
              <a:rPr lang="it-IT" sz="6400" dirty="0"/>
              <a:t>.</a:t>
            </a:r>
          </a:p>
          <a:p>
            <a:endParaRPr lang="it-IT" sz="37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p:cNvSpPr>
            <a:spLocks noGrp="1"/>
          </p:cNvSpPr>
          <p:nvPr>
            <p:ph idx="1"/>
          </p:nvPr>
        </p:nvSpPr>
        <p:spPr/>
        <p:txBody>
          <a:bodyPr>
            <a:normAutofit fontScale="25000" lnSpcReduction="20000"/>
          </a:bodyPr>
          <a:lstStyle/>
          <a:p>
            <a:pPr marL="0" indent="0" algn="ctr">
              <a:buNone/>
            </a:pPr>
            <a:r>
              <a:rPr lang="it-IT" sz="8400" b="1" dirty="0">
                <a:solidFill>
                  <a:schemeClr val="accent1"/>
                </a:solidFill>
              </a:rPr>
              <a:t>Deficit di micronutrienti: minerali o altri elementi</a:t>
            </a:r>
          </a:p>
          <a:p>
            <a:pPr algn="just"/>
            <a:r>
              <a:rPr lang="it-IT" sz="7200" b="1" dirty="0"/>
              <a:t>Le deficienze di </a:t>
            </a:r>
            <a:r>
              <a:rPr lang="it-IT" sz="7200" b="1" dirty="0">
                <a:solidFill>
                  <a:schemeClr val="accent1"/>
                </a:solidFill>
              </a:rPr>
              <a:t>Zinco</a:t>
            </a:r>
            <a:r>
              <a:rPr lang="it-IT" sz="7200" b="1" dirty="0"/>
              <a:t> si possono presentare dopo diversione ma anche dopo procedure restrittive per </a:t>
            </a:r>
            <a:r>
              <a:rPr lang="it-IT" sz="7200" b="1" dirty="0">
                <a:solidFill>
                  <a:schemeClr val="accent1"/>
                </a:solidFill>
              </a:rPr>
              <a:t>ridotto </a:t>
            </a:r>
            <a:r>
              <a:rPr lang="it-IT" sz="7200" b="1" dirty="0" err="1">
                <a:solidFill>
                  <a:schemeClr val="accent1"/>
                </a:solidFill>
              </a:rPr>
              <a:t>intake</a:t>
            </a:r>
            <a:r>
              <a:rPr lang="it-IT" sz="7200" b="1" dirty="0"/>
              <a:t>. Lo </a:t>
            </a:r>
            <a:r>
              <a:rPr lang="it-IT" sz="7200" b="1" dirty="0">
                <a:solidFill>
                  <a:schemeClr val="accent1"/>
                </a:solidFill>
              </a:rPr>
              <a:t>zinco è assorbito nel tratto prossimale dell’intestino</a:t>
            </a:r>
            <a:r>
              <a:rPr lang="it-IT" sz="7200" b="1" dirty="0"/>
              <a:t>. Dal </a:t>
            </a:r>
            <a:r>
              <a:rPr lang="it-IT" sz="7200" b="1" dirty="0">
                <a:solidFill>
                  <a:schemeClr val="accent1"/>
                </a:solidFill>
              </a:rPr>
              <a:t>42-65% </a:t>
            </a:r>
            <a:r>
              <a:rPr lang="it-IT" sz="7200" b="1" dirty="0"/>
              <a:t>dei pazienti presenta deficit di zinco </a:t>
            </a:r>
            <a:r>
              <a:rPr lang="it-IT" sz="7200" b="1" dirty="0">
                <a:solidFill>
                  <a:schemeClr val="accent1"/>
                </a:solidFill>
              </a:rPr>
              <a:t>dopo 6-18 mesi dall’intervento</a:t>
            </a:r>
            <a:r>
              <a:rPr lang="it-IT" sz="7200" b="1" dirty="0"/>
              <a:t>. Tale carenza si può presentare dopo anni e spesso è non diagnosticata. </a:t>
            </a:r>
          </a:p>
          <a:p>
            <a:pPr algn="just"/>
            <a:r>
              <a:rPr lang="it-IT" sz="7200" b="1" dirty="0"/>
              <a:t>Carenza di </a:t>
            </a:r>
            <a:r>
              <a:rPr lang="it-IT" sz="7200" b="1" dirty="0">
                <a:solidFill>
                  <a:schemeClr val="accent1"/>
                </a:solidFill>
              </a:rPr>
              <a:t>Rame</a:t>
            </a:r>
            <a:r>
              <a:rPr lang="it-IT" sz="7200" b="1" dirty="0"/>
              <a:t> è presente in nel </a:t>
            </a:r>
            <a:r>
              <a:rPr lang="it-IT" sz="7200" b="1" dirty="0">
                <a:solidFill>
                  <a:schemeClr val="accent1"/>
                </a:solidFill>
              </a:rPr>
              <a:t>10-15%</a:t>
            </a:r>
            <a:r>
              <a:rPr lang="it-IT" sz="7200" b="1" dirty="0"/>
              <a:t> di pazienti sottoposti  a bypass gastrico per problemi di </a:t>
            </a:r>
            <a:r>
              <a:rPr lang="it-IT" sz="7200" b="1" dirty="0">
                <a:solidFill>
                  <a:schemeClr val="accent1"/>
                </a:solidFill>
              </a:rPr>
              <a:t>malassorbimento</a:t>
            </a:r>
            <a:r>
              <a:rPr lang="it-IT" sz="7200" b="1" dirty="0"/>
              <a:t>, in altri casi per </a:t>
            </a:r>
            <a:r>
              <a:rPr lang="it-IT" sz="7200" b="1" dirty="0">
                <a:solidFill>
                  <a:schemeClr val="accent1"/>
                </a:solidFill>
              </a:rPr>
              <a:t>scarso apporto con la dieta.  </a:t>
            </a:r>
            <a:endParaRPr lang="it-IT" sz="7200" b="1" u="sng" dirty="0">
              <a:solidFill>
                <a:schemeClr val="accent1"/>
              </a:solidFill>
            </a:endParaRPr>
          </a:p>
          <a:p>
            <a:pPr algn="just"/>
            <a:r>
              <a:rPr lang="it-IT" sz="7200" b="1" dirty="0"/>
              <a:t>Carenza di </a:t>
            </a:r>
            <a:r>
              <a:rPr lang="it-IT" sz="7200" b="1" dirty="0">
                <a:solidFill>
                  <a:schemeClr val="accent1"/>
                </a:solidFill>
              </a:rPr>
              <a:t>Selenio</a:t>
            </a:r>
            <a:r>
              <a:rPr lang="it-IT" sz="7200" b="1" dirty="0"/>
              <a:t>,  </a:t>
            </a:r>
            <a:r>
              <a:rPr lang="it-IT" sz="7200" b="1" dirty="0">
                <a:solidFill>
                  <a:schemeClr val="accent1"/>
                </a:solidFill>
              </a:rPr>
              <a:t>assorbito in duodeno e digiuno prossimale,</a:t>
            </a:r>
            <a:r>
              <a:rPr lang="it-IT" sz="7200" b="1" dirty="0"/>
              <a:t> è descritto tra </a:t>
            </a:r>
            <a:r>
              <a:rPr lang="it-IT" sz="7200" b="1" dirty="0">
                <a:solidFill>
                  <a:schemeClr val="accent1"/>
                </a:solidFill>
              </a:rPr>
              <a:t>11 e il 46%.  </a:t>
            </a:r>
            <a:endParaRPr lang="it-IT" sz="7200" b="1" u="sng" dirty="0">
              <a:solidFill>
                <a:schemeClr val="accent1"/>
              </a:solidFill>
            </a:endParaRPr>
          </a:p>
          <a:p>
            <a:pPr>
              <a:buNone/>
            </a:pPr>
            <a:r>
              <a:rPr lang="it-IT" sz="4800" dirty="0">
                <a:latin typeface="+mj-lt"/>
              </a:rPr>
              <a:t>	</a:t>
            </a:r>
          </a:p>
          <a:p>
            <a:pPr>
              <a:buNone/>
            </a:pPr>
            <a:endParaRPr lang="it-IT" sz="4800" dirty="0">
              <a:latin typeface="+mj-lt"/>
            </a:endParaRPr>
          </a:p>
          <a:p>
            <a:pPr algn="ctr">
              <a:buNone/>
            </a:pPr>
            <a:endParaRPr lang="it-IT" sz="4800" b="1" dirty="0">
              <a:latin typeface="+mj-lt"/>
            </a:endParaRPr>
          </a:p>
          <a:p>
            <a:endParaRPr lang="it-IT"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2F4F4DA-F891-F4F3-6C46-4A28D4BD276C}"/>
              </a:ext>
            </a:extLst>
          </p:cNvPr>
          <p:cNvSpPr>
            <a:spLocks noGrp="1"/>
          </p:cNvSpPr>
          <p:nvPr>
            <p:ph type="title"/>
          </p:nvPr>
        </p:nvSpPr>
        <p:spPr/>
        <p:txBody>
          <a:bodyPr/>
          <a:lstStyle/>
          <a:p>
            <a:pPr algn="ctr"/>
            <a:r>
              <a:rPr lang="it-IT" sz="3600" b="1" dirty="0">
                <a:solidFill>
                  <a:schemeClr val="accent1"/>
                </a:solidFill>
              </a:rPr>
              <a:t>Follow up e prevenzione del drop out</a:t>
            </a:r>
            <a:endParaRPr lang="it-IT" dirty="0"/>
          </a:p>
        </p:txBody>
      </p:sp>
      <p:sp>
        <p:nvSpPr>
          <p:cNvPr id="3" name="Segnaposto contenuto 2">
            <a:extLst>
              <a:ext uri="{FF2B5EF4-FFF2-40B4-BE49-F238E27FC236}">
                <a16:creationId xmlns:a16="http://schemas.microsoft.com/office/drawing/2014/main" xmlns="" id="{42B0924C-AA40-4832-CDAC-831EC2049821}"/>
              </a:ext>
            </a:extLst>
          </p:cNvPr>
          <p:cNvSpPr>
            <a:spLocks noGrp="1"/>
          </p:cNvSpPr>
          <p:nvPr>
            <p:ph idx="1"/>
          </p:nvPr>
        </p:nvSpPr>
        <p:spPr/>
        <p:txBody>
          <a:bodyPr>
            <a:normAutofit/>
          </a:bodyPr>
          <a:lstStyle/>
          <a:p>
            <a:pPr marL="0" indent="0">
              <a:buNone/>
            </a:pPr>
            <a:endParaRPr lang="it-IT" sz="2000" b="1" dirty="0"/>
          </a:p>
          <a:p>
            <a:pPr marL="0" indent="0">
              <a:buNone/>
            </a:pPr>
            <a:r>
              <a:rPr lang="it-IT" sz="2000" b="1" dirty="0"/>
              <a:t>Bibliografia</a:t>
            </a:r>
          </a:p>
          <a:p>
            <a:pPr algn="just"/>
            <a:r>
              <a:rPr lang="it-IT" sz="1800" b="1" dirty="0" err="1"/>
              <a:t>Zinc</a:t>
            </a:r>
            <a:r>
              <a:rPr lang="it-IT" sz="1800" b="1" dirty="0"/>
              <a:t> </a:t>
            </a:r>
            <a:r>
              <a:rPr lang="it-IT" sz="1800" b="1" dirty="0" err="1"/>
              <a:t>deficiency</a:t>
            </a:r>
            <a:r>
              <a:rPr lang="it-IT" sz="1800" b="1" dirty="0"/>
              <a:t> : a </a:t>
            </a:r>
            <a:r>
              <a:rPr lang="it-IT" sz="1800" b="1" dirty="0" err="1"/>
              <a:t>frequent</a:t>
            </a:r>
            <a:r>
              <a:rPr lang="it-IT" sz="1800" b="1" dirty="0"/>
              <a:t> and </a:t>
            </a:r>
            <a:r>
              <a:rPr lang="it-IT" sz="1800" b="1" dirty="0" err="1"/>
              <a:t>understimated</a:t>
            </a:r>
            <a:r>
              <a:rPr lang="it-IT" sz="1800" b="1" dirty="0"/>
              <a:t> </a:t>
            </a:r>
            <a:r>
              <a:rPr lang="it-IT" sz="1800" b="1" dirty="0" err="1"/>
              <a:t>complication</a:t>
            </a:r>
            <a:r>
              <a:rPr lang="it-IT" sz="1800" b="1" dirty="0"/>
              <a:t> after </a:t>
            </a:r>
            <a:r>
              <a:rPr lang="it-IT" sz="1800" b="1" dirty="0" err="1"/>
              <a:t>bariatric</a:t>
            </a:r>
            <a:r>
              <a:rPr lang="it-IT" sz="1800" b="1" dirty="0"/>
              <a:t> surgery. </a:t>
            </a:r>
            <a:r>
              <a:rPr lang="it-IT" sz="1800" dirty="0"/>
              <a:t>Salle A et al</a:t>
            </a:r>
            <a:r>
              <a:rPr lang="it-IT" sz="1800" i="1" dirty="0"/>
              <a:t>.  </a:t>
            </a:r>
            <a:r>
              <a:rPr lang="it-IT" sz="1800" i="1" dirty="0" err="1"/>
              <a:t>Obes</a:t>
            </a:r>
            <a:r>
              <a:rPr lang="it-IT" sz="1800" i="1" dirty="0"/>
              <a:t> </a:t>
            </a:r>
            <a:r>
              <a:rPr lang="it-IT" sz="1800" i="1" dirty="0" err="1"/>
              <a:t>Surg</a:t>
            </a:r>
            <a:r>
              <a:rPr lang="it-IT" sz="1800" i="1" dirty="0"/>
              <a:t> 2010; 20(12): 1660</a:t>
            </a:r>
            <a:endParaRPr lang="it-IT" sz="1800" dirty="0"/>
          </a:p>
          <a:p>
            <a:pPr algn="just"/>
            <a:r>
              <a:rPr lang="it-IT" sz="1800" b="1" dirty="0"/>
              <a:t>Copper </a:t>
            </a:r>
            <a:r>
              <a:rPr lang="it-IT" sz="1800" b="1" dirty="0" err="1"/>
              <a:t>deficiency</a:t>
            </a:r>
            <a:r>
              <a:rPr lang="it-IT" sz="1800" b="1" dirty="0"/>
              <a:t> after </a:t>
            </a:r>
            <a:r>
              <a:rPr lang="it-IT" sz="1800" b="1" dirty="0" err="1"/>
              <a:t>gastric</a:t>
            </a:r>
            <a:r>
              <a:rPr lang="it-IT" sz="1800" b="1" dirty="0"/>
              <a:t> bypass surgery. </a:t>
            </a:r>
            <a:r>
              <a:rPr lang="it-IT" sz="1800" dirty="0"/>
              <a:t>Ernst B et al.  </a:t>
            </a:r>
            <a:r>
              <a:rPr lang="it-IT" sz="1800" i="1" dirty="0" err="1"/>
              <a:t>Obesity</a:t>
            </a:r>
            <a:r>
              <a:rPr lang="it-IT" sz="1800" i="1" dirty="0"/>
              <a:t> (silver Spring) 2009; 17 (11): 1980-1981. </a:t>
            </a:r>
          </a:p>
          <a:p>
            <a:pPr algn="just"/>
            <a:r>
              <a:rPr lang="it-IT" sz="1800" b="1" dirty="0"/>
              <a:t>Copper </a:t>
            </a:r>
            <a:r>
              <a:rPr lang="it-IT" sz="1800" b="1" dirty="0" err="1"/>
              <a:t>selenium</a:t>
            </a:r>
            <a:r>
              <a:rPr lang="it-IT" sz="1800" b="1" dirty="0"/>
              <a:t> and </a:t>
            </a:r>
            <a:r>
              <a:rPr lang="it-IT" sz="1800" b="1" dirty="0" err="1"/>
              <a:t>zinc</a:t>
            </a:r>
            <a:r>
              <a:rPr lang="it-IT" sz="1800" b="1" dirty="0"/>
              <a:t> </a:t>
            </a:r>
            <a:r>
              <a:rPr lang="it-IT" sz="1800" b="1" dirty="0" err="1"/>
              <a:t>levels</a:t>
            </a:r>
            <a:r>
              <a:rPr lang="it-IT" sz="1800" b="1" dirty="0"/>
              <a:t> after </a:t>
            </a:r>
            <a:r>
              <a:rPr lang="it-IT" sz="1800" b="1" dirty="0" err="1"/>
              <a:t>bariatric</a:t>
            </a:r>
            <a:r>
              <a:rPr lang="it-IT" sz="1800" b="1" dirty="0"/>
              <a:t> surgery </a:t>
            </a:r>
            <a:r>
              <a:rPr lang="it-IT" sz="1800" b="1" dirty="0" err="1"/>
              <a:t>recomended</a:t>
            </a:r>
            <a:r>
              <a:rPr lang="it-IT" sz="1800" b="1" dirty="0"/>
              <a:t> to take </a:t>
            </a:r>
            <a:r>
              <a:rPr lang="it-IT" sz="1800" b="1" dirty="0" err="1">
                <a:latin typeface="+mj-lt"/>
              </a:rPr>
              <a:t>multivitamin</a:t>
            </a:r>
            <a:r>
              <a:rPr lang="it-IT" sz="1800" b="1" dirty="0">
                <a:latin typeface="+mj-lt"/>
              </a:rPr>
              <a:t> </a:t>
            </a:r>
            <a:r>
              <a:rPr lang="it-IT" sz="1800" b="1" dirty="0" err="1">
                <a:latin typeface="+mj-lt"/>
              </a:rPr>
              <a:t>mineral</a:t>
            </a:r>
            <a:r>
              <a:rPr lang="it-IT" sz="1800" b="1" dirty="0">
                <a:latin typeface="+mj-lt"/>
              </a:rPr>
              <a:t> </a:t>
            </a:r>
            <a:r>
              <a:rPr lang="it-IT" sz="1800" b="1" dirty="0" err="1">
                <a:latin typeface="+mj-lt"/>
              </a:rPr>
              <a:t>supplementation</a:t>
            </a:r>
            <a:r>
              <a:rPr lang="it-IT" sz="1800" b="1" dirty="0">
                <a:latin typeface="+mj-lt"/>
              </a:rPr>
              <a:t> </a:t>
            </a:r>
            <a:r>
              <a:rPr lang="it-IT" sz="1800" dirty="0">
                <a:latin typeface="+mj-lt"/>
              </a:rPr>
              <a:t>. </a:t>
            </a:r>
            <a:r>
              <a:rPr lang="it-IT" sz="1800" dirty="0" err="1">
                <a:latin typeface="+mj-lt"/>
              </a:rPr>
              <a:t>Papamargaritis</a:t>
            </a:r>
            <a:r>
              <a:rPr lang="it-IT" sz="1800" dirty="0">
                <a:latin typeface="+mj-lt"/>
              </a:rPr>
              <a:t> D et al . </a:t>
            </a:r>
            <a:r>
              <a:rPr lang="it-IT" sz="1800" i="1" dirty="0">
                <a:latin typeface="+mj-lt"/>
              </a:rPr>
              <a:t>J Trace Elem </a:t>
            </a:r>
            <a:r>
              <a:rPr lang="it-IT" sz="1800" i="1" dirty="0" err="1">
                <a:latin typeface="+mj-lt"/>
              </a:rPr>
              <a:t>Med</a:t>
            </a:r>
            <a:r>
              <a:rPr lang="it-IT" sz="1800" i="1" dirty="0">
                <a:latin typeface="+mj-lt"/>
              </a:rPr>
              <a:t> </a:t>
            </a:r>
            <a:r>
              <a:rPr lang="it-IT" sz="1800" i="1" dirty="0" err="1">
                <a:latin typeface="+mj-lt"/>
              </a:rPr>
              <a:t>Biol</a:t>
            </a:r>
            <a:r>
              <a:rPr lang="it-IT" sz="1800" i="1" dirty="0">
                <a:latin typeface="+mj-lt"/>
              </a:rPr>
              <a:t> 2015; 31: 167-172.</a:t>
            </a:r>
            <a:r>
              <a:rPr lang="it-IT" sz="1800" dirty="0">
                <a:latin typeface="+mj-lt"/>
              </a:rPr>
              <a:t> </a:t>
            </a:r>
          </a:p>
          <a:p>
            <a:pPr algn="just">
              <a:buNone/>
            </a:pPr>
            <a:endParaRPr lang="it-IT" sz="1800" u="sng" dirty="0">
              <a:latin typeface="+mj-lt"/>
            </a:endParaRPr>
          </a:p>
          <a:p>
            <a:pPr marL="0" indent="0">
              <a:buNone/>
            </a:pPr>
            <a:endParaRPr lang="it-IT" dirty="0"/>
          </a:p>
        </p:txBody>
      </p:sp>
    </p:spTree>
    <p:extLst>
      <p:ext uri="{BB962C8B-B14F-4D97-AF65-F5344CB8AC3E}">
        <p14:creationId xmlns:p14="http://schemas.microsoft.com/office/powerpoint/2010/main" xmlns="" val="308316135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p:cNvSpPr>
            <a:spLocks noGrp="1"/>
          </p:cNvSpPr>
          <p:nvPr>
            <p:ph idx="1"/>
          </p:nvPr>
        </p:nvSpPr>
        <p:spPr/>
        <p:txBody>
          <a:bodyPr>
            <a:normAutofit fontScale="92500" lnSpcReduction="10000"/>
          </a:bodyPr>
          <a:lstStyle/>
          <a:p>
            <a:pPr algn="ctr">
              <a:buNone/>
            </a:pPr>
            <a:r>
              <a:rPr lang="it-IT" sz="2000" b="1" dirty="0">
                <a:solidFill>
                  <a:schemeClr val="accent1"/>
                </a:solidFill>
                <a:latin typeface="+mj-lt"/>
              </a:rPr>
              <a:t>Patologie più frequenti e importanti delle carenze di micronutrienti nel POST Chirurgia Bariatrica</a:t>
            </a:r>
          </a:p>
          <a:p>
            <a:pPr algn="ctr">
              <a:buNone/>
            </a:pPr>
            <a:endParaRPr lang="it-IT" b="1" dirty="0">
              <a:latin typeface="+mj-lt"/>
            </a:endParaRPr>
          </a:p>
          <a:p>
            <a:pPr algn="just">
              <a:buNone/>
            </a:pPr>
            <a:r>
              <a:rPr lang="it-IT" sz="1900" b="1" dirty="0">
                <a:latin typeface="+mj-lt"/>
              </a:rPr>
              <a:t>ANEMIA</a:t>
            </a:r>
            <a:r>
              <a:rPr lang="it-IT" sz="1900" b="1" dirty="0">
                <a:solidFill>
                  <a:schemeClr val="accent1"/>
                </a:solidFill>
                <a:latin typeface="+mj-lt"/>
              </a:rPr>
              <a:t> </a:t>
            </a:r>
            <a:r>
              <a:rPr lang="it-IT" sz="1900" dirty="0">
                <a:solidFill>
                  <a:schemeClr val="accent1"/>
                </a:solidFill>
                <a:latin typeface="+mj-lt"/>
              </a:rPr>
              <a:t>(</a:t>
            </a:r>
            <a:r>
              <a:rPr lang="it-IT" sz="1900" b="1" dirty="0">
                <a:solidFill>
                  <a:schemeClr val="tx1"/>
                </a:solidFill>
                <a:latin typeface="+mj-lt"/>
              </a:rPr>
              <a:t>secondaria a </a:t>
            </a:r>
            <a:r>
              <a:rPr lang="it-IT" sz="1900" b="1" dirty="0">
                <a:solidFill>
                  <a:schemeClr val="accent1"/>
                </a:solidFill>
                <a:latin typeface="+mj-lt"/>
              </a:rPr>
              <a:t>sideropenia, </a:t>
            </a:r>
            <a:r>
              <a:rPr lang="it-IT" sz="1900" b="1" dirty="0">
                <a:solidFill>
                  <a:schemeClr val="tx1"/>
                </a:solidFill>
                <a:latin typeface="+mj-lt"/>
              </a:rPr>
              <a:t>più raramente </a:t>
            </a:r>
            <a:r>
              <a:rPr lang="it-IT" sz="1900" b="1" dirty="0">
                <a:solidFill>
                  <a:schemeClr val="accent1"/>
                </a:solidFill>
                <a:latin typeface="+mj-lt"/>
              </a:rPr>
              <a:t>a carenza di folati e </a:t>
            </a:r>
            <a:r>
              <a:rPr lang="it-IT" sz="1900" b="1" dirty="0" err="1">
                <a:solidFill>
                  <a:schemeClr val="accent1"/>
                </a:solidFill>
                <a:latin typeface="+mj-lt"/>
              </a:rPr>
              <a:t>vit</a:t>
            </a:r>
            <a:r>
              <a:rPr lang="it-IT" sz="1900" b="1" dirty="0">
                <a:solidFill>
                  <a:schemeClr val="accent1"/>
                </a:solidFill>
                <a:latin typeface="+mj-lt"/>
              </a:rPr>
              <a:t> B12</a:t>
            </a:r>
            <a:r>
              <a:rPr lang="it-IT" sz="1900" dirty="0">
                <a:latin typeface="+mj-lt"/>
              </a:rPr>
              <a:t>)	</a:t>
            </a:r>
          </a:p>
          <a:p>
            <a:pPr algn="just">
              <a:buNone/>
            </a:pPr>
            <a:r>
              <a:rPr lang="it-IT" sz="1900" b="1" dirty="0">
                <a:solidFill>
                  <a:schemeClr val="tx1"/>
                </a:solidFill>
                <a:latin typeface="+mj-lt"/>
              </a:rPr>
              <a:t>ENCEFALOPATIA di WERNICKE </a:t>
            </a:r>
            <a:r>
              <a:rPr lang="it-IT" sz="1900" dirty="0">
                <a:latin typeface="+mj-lt"/>
              </a:rPr>
              <a:t>(</a:t>
            </a:r>
            <a:r>
              <a:rPr lang="it-IT" sz="1900" b="1" dirty="0">
                <a:latin typeface="+mj-lt"/>
              </a:rPr>
              <a:t>espressione maggiore della </a:t>
            </a:r>
            <a:r>
              <a:rPr lang="it-IT" sz="1900" b="1" dirty="0">
                <a:solidFill>
                  <a:schemeClr val="accent1"/>
                </a:solidFill>
                <a:latin typeface="+mj-lt"/>
              </a:rPr>
              <a:t>carenza di</a:t>
            </a:r>
            <a:r>
              <a:rPr lang="it-IT" sz="1900" b="1" dirty="0">
                <a:latin typeface="+mj-lt"/>
              </a:rPr>
              <a:t> </a:t>
            </a:r>
            <a:r>
              <a:rPr lang="it-IT" sz="1900" b="1" dirty="0">
                <a:solidFill>
                  <a:schemeClr val="accent1"/>
                </a:solidFill>
                <a:latin typeface="+mj-lt"/>
              </a:rPr>
              <a:t>B1</a:t>
            </a:r>
            <a:r>
              <a:rPr lang="it-IT" sz="1900" b="1" dirty="0">
                <a:latin typeface="+mj-lt"/>
              </a:rPr>
              <a:t>).  Si manifesta con nistagmo, confusione mentale, atassia </a:t>
            </a:r>
          </a:p>
          <a:p>
            <a:pPr algn="just">
              <a:buNone/>
            </a:pPr>
            <a:r>
              <a:rPr lang="it-IT" sz="1900" b="1" dirty="0">
                <a:latin typeface="+mj-lt"/>
              </a:rPr>
              <a:t>PERDITA DI CAPELLI </a:t>
            </a:r>
            <a:r>
              <a:rPr lang="it-IT" sz="1900" dirty="0">
                <a:latin typeface="+mj-lt"/>
              </a:rPr>
              <a:t>(</a:t>
            </a:r>
            <a:r>
              <a:rPr lang="it-IT" sz="1900" b="1" dirty="0">
                <a:latin typeface="+mj-lt"/>
              </a:rPr>
              <a:t>legata prevalentemente alla </a:t>
            </a:r>
            <a:r>
              <a:rPr lang="it-IT" sz="1900" b="1" dirty="0">
                <a:solidFill>
                  <a:schemeClr val="accent1"/>
                </a:solidFill>
                <a:latin typeface="+mj-lt"/>
              </a:rPr>
              <a:t>carenza di zinco , rame , ferro e gruppo vitamine B</a:t>
            </a:r>
            <a:r>
              <a:rPr lang="it-IT" sz="1900" dirty="0">
                <a:latin typeface="+mj-lt"/>
              </a:rPr>
              <a:t>)</a:t>
            </a:r>
          </a:p>
          <a:p>
            <a:pPr algn="just">
              <a:buNone/>
            </a:pPr>
            <a:r>
              <a:rPr lang="it-IT" sz="1900" b="1" dirty="0">
                <a:latin typeface="+mj-lt"/>
              </a:rPr>
              <a:t>DEMINERALIZZAZIONE OSSEA </a:t>
            </a:r>
            <a:r>
              <a:rPr lang="it-IT" sz="1900" dirty="0">
                <a:latin typeface="+mj-lt"/>
              </a:rPr>
              <a:t>(</a:t>
            </a:r>
            <a:r>
              <a:rPr lang="it-IT" sz="1900" b="1" dirty="0">
                <a:solidFill>
                  <a:schemeClr val="accent1"/>
                </a:solidFill>
                <a:latin typeface="+mj-lt"/>
              </a:rPr>
              <a:t>carenza di Calcio e Vitamina D</a:t>
            </a:r>
            <a:r>
              <a:rPr lang="it-IT" sz="1900" dirty="0">
                <a:latin typeface="+mj-lt"/>
              </a:rPr>
              <a:t>)</a:t>
            </a:r>
          </a:p>
        </p:txBody>
      </p:sp>
    </p:spTree>
    <p:extLst>
      <p:ext uri="{BB962C8B-B14F-4D97-AF65-F5344CB8AC3E}">
        <p14:creationId xmlns:p14="http://schemas.microsoft.com/office/powerpoint/2010/main" xmlns="" val="230361682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p:cNvSpPr>
            <a:spLocks noGrp="1"/>
          </p:cNvSpPr>
          <p:nvPr>
            <p:ph idx="1"/>
          </p:nvPr>
        </p:nvSpPr>
        <p:spPr/>
        <p:txBody>
          <a:bodyPr>
            <a:normAutofit fontScale="25000" lnSpcReduction="20000"/>
          </a:bodyPr>
          <a:lstStyle/>
          <a:p>
            <a:pPr marL="342900" lvl="8" indent="-342900" algn="ctr">
              <a:buNone/>
            </a:pPr>
            <a:r>
              <a:rPr lang="it-IT" sz="9600" b="1" dirty="0">
                <a:solidFill>
                  <a:schemeClr val="accent1"/>
                </a:solidFill>
              </a:rPr>
              <a:t>Deficit di macronutrienti: Proteine</a:t>
            </a:r>
            <a:r>
              <a:rPr lang="it-IT" dirty="0"/>
              <a:t/>
            </a:r>
            <a:br>
              <a:rPr lang="it-IT" dirty="0"/>
            </a:br>
            <a:endParaRPr lang="it-IT" sz="3500" dirty="0"/>
          </a:p>
          <a:p>
            <a:pPr marL="857250" lvl="8" indent="-857250" algn="just"/>
            <a:r>
              <a:rPr lang="it-IT" sz="7200" b="1" dirty="0">
                <a:latin typeface="+mj-lt"/>
              </a:rPr>
              <a:t>La perdita di peso nei primi mesi dopo intervento bariatrico è rapida ed è associata ad una significativa perdita di massa grassa e magra. </a:t>
            </a:r>
          </a:p>
          <a:p>
            <a:pPr marL="857250" lvl="8" indent="-857250" algn="just"/>
            <a:r>
              <a:rPr lang="it-IT" sz="7200" b="1" dirty="0">
                <a:latin typeface="+mj-lt"/>
              </a:rPr>
              <a:t>Una sufficiente introduzione di proteine è considerata protettiva contro tale carenza  ma frequentemente </a:t>
            </a:r>
            <a:r>
              <a:rPr lang="it-IT" sz="7200" b="1" dirty="0">
                <a:solidFill>
                  <a:schemeClr val="accent1"/>
                </a:solidFill>
                <a:latin typeface="+mj-lt"/>
              </a:rPr>
              <a:t>l’introduzione di proteine è ridotta nei primi mesi per l’intolleranza gastrica a cibi ricchi di proteine.</a:t>
            </a:r>
          </a:p>
          <a:p>
            <a:pPr marL="857250" lvl="8" indent="-857250" algn="just"/>
            <a:r>
              <a:rPr lang="it-IT" sz="7200" b="1" dirty="0">
                <a:latin typeface="+mj-lt"/>
              </a:rPr>
              <a:t>E’ raccomandato dopo l’intervento una introduzione di almeno </a:t>
            </a:r>
            <a:r>
              <a:rPr lang="it-IT" sz="7200" b="1" dirty="0">
                <a:solidFill>
                  <a:schemeClr val="accent1"/>
                </a:solidFill>
                <a:latin typeface="+mj-lt"/>
              </a:rPr>
              <a:t>60 g/die di proteine </a:t>
            </a:r>
          </a:p>
          <a:p>
            <a:pPr marL="857250" lvl="8" indent="-857250" algn="just"/>
            <a:r>
              <a:rPr lang="it-IT" sz="7200" b="1" dirty="0">
                <a:latin typeface="+mj-lt"/>
              </a:rPr>
              <a:t>Terapia: </a:t>
            </a:r>
            <a:r>
              <a:rPr lang="it-IT" sz="7200" b="1" dirty="0">
                <a:solidFill>
                  <a:schemeClr val="accent1"/>
                </a:solidFill>
                <a:latin typeface="+mj-lt"/>
              </a:rPr>
              <a:t>Nei primi mesi è raccomandato un supplemento proteico liquido (</a:t>
            </a:r>
            <a:r>
              <a:rPr lang="it-IT" sz="7200" b="1" dirty="0" smtClean="0">
                <a:solidFill>
                  <a:schemeClr val="accent1"/>
                </a:solidFill>
                <a:latin typeface="+mj-lt"/>
              </a:rPr>
              <a:t>30 g/</a:t>
            </a:r>
            <a:r>
              <a:rPr lang="it-IT" sz="7200" b="1" dirty="0" err="1" smtClean="0">
                <a:solidFill>
                  <a:schemeClr val="accent1"/>
                </a:solidFill>
                <a:latin typeface="+mj-lt"/>
              </a:rPr>
              <a:t>die</a:t>
            </a:r>
            <a:r>
              <a:rPr lang="it-IT" sz="7200" b="1" dirty="0">
                <a:solidFill>
                  <a:schemeClr val="accent1"/>
                </a:solidFill>
                <a:latin typeface="+mj-lt"/>
              </a:rPr>
              <a:t>) </a:t>
            </a:r>
          </a:p>
          <a:p>
            <a:pPr marL="342900" lvl="8" indent="-342900" algn="just">
              <a:buNone/>
            </a:pPr>
            <a:endParaRPr lang="it-IT" sz="6400" dirty="0"/>
          </a:p>
          <a:p>
            <a:pPr>
              <a:buNone/>
            </a:pPr>
            <a:endParaRPr lang="it-IT"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74C5A29A-0F56-17FF-0F9B-38F993A9BA39}"/>
              </a:ext>
            </a:extLst>
          </p:cNvPr>
          <p:cNvSpPr>
            <a:spLocks noGrp="1"/>
          </p:cNvSpPr>
          <p:nvPr>
            <p:ph type="title"/>
          </p:nvPr>
        </p:nvSpPr>
        <p:spPr/>
        <p:txBody>
          <a:bodyPr/>
          <a:lstStyle/>
          <a:p>
            <a:pPr algn="ctr"/>
            <a:r>
              <a:rPr lang="it-IT" sz="3600" b="1" dirty="0">
                <a:solidFill>
                  <a:schemeClr val="accent1"/>
                </a:solidFill>
              </a:rPr>
              <a:t>Follow up e prevenzione del drop out</a:t>
            </a:r>
            <a:endParaRPr lang="it-IT" dirty="0">
              <a:solidFill>
                <a:schemeClr val="accent1"/>
              </a:solidFill>
            </a:endParaRPr>
          </a:p>
        </p:txBody>
      </p:sp>
      <p:sp>
        <p:nvSpPr>
          <p:cNvPr id="3" name="Segnaposto contenuto 2">
            <a:extLst>
              <a:ext uri="{FF2B5EF4-FFF2-40B4-BE49-F238E27FC236}">
                <a16:creationId xmlns:a16="http://schemas.microsoft.com/office/drawing/2014/main" xmlns="" id="{AE15C345-42AB-30FB-1E57-654AADC2A2F3}"/>
              </a:ext>
            </a:extLst>
          </p:cNvPr>
          <p:cNvSpPr>
            <a:spLocks noGrp="1"/>
          </p:cNvSpPr>
          <p:nvPr>
            <p:ph idx="1"/>
          </p:nvPr>
        </p:nvSpPr>
        <p:spPr/>
        <p:txBody>
          <a:bodyPr>
            <a:normAutofit lnSpcReduction="10000"/>
          </a:bodyPr>
          <a:lstStyle/>
          <a:p>
            <a:pPr marL="0" lvl="8" indent="0" algn="just">
              <a:buNone/>
            </a:pPr>
            <a:r>
              <a:rPr lang="it-IT" sz="2000" b="1" dirty="0">
                <a:latin typeface="+mj-lt"/>
              </a:rPr>
              <a:t>Bibliografia</a:t>
            </a:r>
          </a:p>
          <a:p>
            <a:pPr marL="342900" lvl="8" indent="-342900" algn="just"/>
            <a:r>
              <a:rPr lang="it-IT" sz="1800" b="1" i="1" dirty="0" err="1">
                <a:latin typeface="+mj-lt"/>
              </a:rPr>
              <a:t>Changes</a:t>
            </a:r>
            <a:r>
              <a:rPr lang="it-IT" sz="1800" b="1" i="1" dirty="0">
                <a:latin typeface="+mj-lt"/>
              </a:rPr>
              <a:t> in </a:t>
            </a:r>
            <a:r>
              <a:rPr lang="it-IT" sz="1800" b="1" i="1" dirty="0" err="1">
                <a:latin typeface="+mj-lt"/>
              </a:rPr>
              <a:t>fat</a:t>
            </a:r>
            <a:r>
              <a:rPr lang="it-IT" sz="1800" b="1" i="1" dirty="0">
                <a:latin typeface="+mj-lt"/>
              </a:rPr>
              <a:t>-free mass </a:t>
            </a:r>
            <a:r>
              <a:rPr lang="it-IT" sz="1800" b="1" i="1" dirty="0" err="1">
                <a:latin typeface="+mj-lt"/>
              </a:rPr>
              <a:t>during</a:t>
            </a:r>
            <a:r>
              <a:rPr lang="it-IT" sz="1800" b="1" i="1" dirty="0">
                <a:latin typeface="+mj-lt"/>
              </a:rPr>
              <a:t> </a:t>
            </a:r>
            <a:r>
              <a:rPr lang="it-IT" sz="1800" b="1" i="1" dirty="0" err="1">
                <a:latin typeface="+mj-lt"/>
              </a:rPr>
              <a:t>significant</a:t>
            </a:r>
            <a:r>
              <a:rPr lang="it-IT" sz="1800" b="1" i="1" dirty="0">
                <a:latin typeface="+mj-lt"/>
              </a:rPr>
              <a:t> weight </a:t>
            </a:r>
            <a:r>
              <a:rPr lang="it-IT" sz="1800" b="1" i="1" dirty="0" err="1">
                <a:latin typeface="+mj-lt"/>
              </a:rPr>
              <a:t>loss</a:t>
            </a:r>
            <a:r>
              <a:rPr lang="it-IT" sz="1800" b="1" i="1" dirty="0">
                <a:latin typeface="+mj-lt"/>
              </a:rPr>
              <a:t>: A </a:t>
            </a:r>
            <a:r>
              <a:rPr lang="it-IT" sz="1800" b="1" i="1" dirty="0" err="1">
                <a:latin typeface="+mj-lt"/>
              </a:rPr>
              <a:t>systematic</a:t>
            </a:r>
            <a:r>
              <a:rPr lang="it-IT" sz="1800" b="1" i="1" dirty="0">
                <a:latin typeface="+mj-lt"/>
              </a:rPr>
              <a:t> review</a:t>
            </a:r>
            <a:r>
              <a:rPr lang="it-IT" sz="1800" dirty="0">
                <a:latin typeface="+mj-lt"/>
              </a:rPr>
              <a:t>. </a:t>
            </a:r>
            <a:r>
              <a:rPr lang="it-IT" sz="1800" i="1" dirty="0" err="1">
                <a:latin typeface="+mj-lt"/>
              </a:rPr>
              <a:t>Chaston</a:t>
            </a:r>
            <a:r>
              <a:rPr lang="it-IT" sz="1800" i="1" dirty="0">
                <a:latin typeface="+mj-lt"/>
              </a:rPr>
              <a:t> TB et al:  </a:t>
            </a:r>
            <a:r>
              <a:rPr lang="it-IT" sz="1800" i="1" dirty="0" err="1">
                <a:latin typeface="+mj-lt"/>
              </a:rPr>
              <a:t>Intr</a:t>
            </a:r>
            <a:r>
              <a:rPr lang="it-IT" sz="1800" i="1" dirty="0">
                <a:latin typeface="+mj-lt"/>
              </a:rPr>
              <a:t> J. Obe 2000; 31: 745-50</a:t>
            </a:r>
          </a:p>
          <a:p>
            <a:pPr marL="342900" lvl="8" indent="-342900" algn="just"/>
            <a:r>
              <a:rPr lang="it-IT" sz="1800" b="1" dirty="0" err="1">
                <a:latin typeface="+mj-lt"/>
              </a:rPr>
              <a:t>Vitamin</a:t>
            </a:r>
            <a:r>
              <a:rPr lang="it-IT" sz="1800" b="1" dirty="0">
                <a:latin typeface="+mj-lt"/>
              </a:rPr>
              <a:t> status in </a:t>
            </a:r>
            <a:r>
              <a:rPr lang="it-IT" sz="1800" b="1" dirty="0" err="1">
                <a:latin typeface="+mj-lt"/>
              </a:rPr>
              <a:t>morbility</a:t>
            </a:r>
            <a:r>
              <a:rPr lang="it-IT" sz="1800" b="1" dirty="0">
                <a:latin typeface="+mj-lt"/>
              </a:rPr>
              <a:t> obese </a:t>
            </a:r>
            <a:r>
              <a:rPr lang="it-IT" sz="1800" b="1" dirty="0" err="1">
                <a:latin typeface="+mj-lt"/>
              </a:rPr>
              <a:t>patients</a:t>
            </a:r>
            <a:r>
              <a:rPr lang="it-IT" sz="1800" b="1" dirty="0">
                <a:latin typeface="+mj-lt"/>
              </a:rPr>
              <a:t> . A cross-</a:t>
            </a:r>
            <a:r>
              <a:rPr lang="it-IT" sz="1800" b="1" dirty="0" err="1">
                <a:latin typeface="+mj-lt"/>
              </a:rPr>
              <a:t>selectional</a:t>
            </a:r>
            <a:r>
              <a:rPr lang="it-IT" sz="1800" b="1" dirty="0">
                <a:latin typeface="+mj-lt"/>
              </a:rPr>
              <a:t> study</a:t>
            </a:r>
            <a:r>
              <a:rPr lang="it-IT" sz="1800" dirty="0">
                <a:latin typeface="+mj-lt"/>
              </a:rPr>
              <a:t>.</a:t>
            </a:r>
            <a:r>
              <a:rPr lang="it-IT" sz="1800" b="1" i="1" dirty="0">
                <a:latin typeface="+mj-lt"/>
              </a:rPr>
              <a:t> </a:t>
            </a:r>
            <a:r>
              <a:rPr lang="it-IT" sz="1800" i="1" dirty="0" err="1">
                <a:latin typeface="+mj-lt"/>
              </a:rPr>
              <a:t>Asheim</a:t>
            </a:r>
            <a:r>
              <a:rPr lang="it-IT" sz="1800" i="1" dirty="0">
                <a:latin typeface="+mj-lt"/>
              </a:rPr>
              <a:t> ET ed </a:t>
            </a:r>
            <a:r>
              <a:rPr lang="it-IT" sz="1800" dirty="0">
                <a:latin typeface="+mj-lt"/>
              </a:rPr>
              <a:t>al:  </a:t>
            </a:r>
            <a:r>
              <a:rPr lang="it-IT" sz="1800" dirty="0" err="1">
                <a:latin typeface="+mj-lt"/>
              </a:rPr>
              <a:t>Am</a:t>
            </a:r>
            <a:r>
              <a:rPr lang="it-IT" sz="1800" dirty="0">
                <a:latin typeface="+mj-lt"/>
              </a:rPr>
              <a:t> J </a:t>
            </a:r>
            <a:r>
              <a:rPr lang="it-IT" sz="1800" dirty="0" err="1">
                <a:latin typeface="+mj-lt"/>
              </a:rPr>
              <a:t>Clin</a:t>
            </a:r>
            <a:r>
              <a:rPr lang="it-IT" sz="1800" dirty="0">
                <a:latin typeface="+mj-lt"/>
              </a:rPr>
              <a:t> </a:t>
            </a:r>
            <a:r>
              <a:rPr lang="it-IT" sz="1800" dirty="0" err="1">
                <a:latin typeface="+mj-lt"/>
              </a:rPr>
              <a:t>Nutr</a:t>
            </a:r>
            <a:r>
              <a:rPr lang="it-IT" sz="1800" dirty="0">
                <a:latin typeface="+mj-lt"/>
              </a:rPr>
              <a:t> 2008;  87: 362-9.</a:t>
            </a:r>
          </a:p>
          <a:p>
            <a:pPr marL="342900" lvl="8" indent="-342900" algn="just"/>
            <a:r>
              <a:rPr lang="it-IT" sz="1800" b="1" dirty="0" err="1">
                <a:latin typeface="+mj-lt"/>
              </a:rPr>
              <a:t>Pratical</a:t>
            </a:r>
            <a:r>
              <a:rPr lang="it-IT" sz="1800" b="1" dirty="0">
                <a:latin typeface="+mj-lt"/>
              </a:rPr>
              <a:t> </a:t>
            </a:r>
            <a:r>
              <a:rPr lang="it-IT" sz="1800" b="1" dirty="0" err="1">
                <a:latin typeface="+mj-lt"/>
              </a:rPr>
              <a:t>recomendations</a:t>
            </a:r>
            <a:r>
              <a:rPr lang="it-IT" sz="1800" b="1" dirty="0">
                <a:latin typeface="+mj-lt"/>
              </a:rPr>
              <a:t> of the </a:t>
            </a:r>
            <a:r>
              <a:rPr lang="it-IT" sz="1800" b="1" dirty="0" err="1">
                <a:latin typeface="+mj-lt"/>
              </a:rPr>
              <a:t>Obesity</a:t>
            </a:r>
            <a:r>
              <a:rPr lang="it-IT" sz="1800" b="1" dirty="0">
                <a:latin typeface="+mj-lt"/>
              </a:rPr>
              <a:t> </a:t>
            </a:r>
            <a:r>
              <a:rPr lang="it-IT" sz="1800" b="1" dirty="0" err="1">
                <a:latin typeface="+mj-lt"/>
              </a:rPr>
              <a:t>Managment</a:t>
            </a:r>
            <a:r>
              <a:rPr lang="it-IT" sz="1800" b="1" dirty="0">
                <a:latin typeface="+mj-lt"/>
              </a:rPr>
              <a:t> Task Force of the </a:t>
            </a:r>
            <a:r>
              <a:rPr lang="it-IT" sz="1800" b="1" dirty="0" err="1">
                <a:latin typeface="+mj-lt"/>
              </a:rPr>
              <a:t>European</a:t>
            </a:r>
            <a:r>
              <a:rPr lang="it-IT" sz="1800" b="1" dirty="0">
                <a:latin typeface="+mj-lt"/>
              </a:rPr>
              <a:t> Association for the Study of </a:t>
            </a:r>
            <a:r>
              <a:rPr lang="it-IT" sz="1800" b="1" dirty="0" err="1">
                <a:latin typeface="+mj-lt"/>
              </a:rPr>
              <a:t>Obesity</a:t>
            </a:r>
            <a:r>
              <a:rPr lang="it-IT" sz="1800" b="1" dirty="0">
                <a:latin typeface="+mj-lt"/>
              </a:rPr>
              <a:t> for the Post </a:t>
            </a:r>
            <a:r>
              <a:rPr lang="it-IT" sz="1800" b="1" dirty="0" err="1">
                <a:latin typeface="+mj-lt"/>
              </a:rPr>
              <a:t>Bariatric</a:t>
            </a:r>
            <a:r>
              <a:rPr lang="it-IT" sz="1800" b="1" dirty="0">
                <a:latin typeface="+mj-lt"/>
              </a:rPr>
              <a:t> Surgery </a:t>
            </a:r>
            <a:r>
              <a:rPr lang="it-IT" sz="1800" b="1" dirty="0" err="1">
                <a:latin typeface="+mj-lt"/>
              </a:rPr>
              <a:t>Medical</a:t>
            </a:r>
            <a:r>
              <a:rPr lang="it-IT" sz="1800" b="1" dirty="0">
                <a:latin typeface="+mj-lt"/>
              </a:rPr>
              <a:t> </a:t>
            </a:r>
            <a:r>
              <a:rPr lang="it-IT" sz="1800" b="1" dirty="0" err="1">
                <a:latin typeface="+mj-lt"/>
              </a:rPr>
              <a:t>Managment</a:t>
            </a:r>
            <a:r>
              <a:rPr lang="it-IT" sz="1800" dirty="0">
                <a:latin typeface="+mj-lt"/>
              </a:rPr>
              <a:t>. </a:t>
            </a:r>
            <a:r>
              <a:rPr lang="it-IT" sz="1800" i="1" dirty="0">
                <a:latin typeface="+mj-lt"/>
              </a:rPr>
              <a:t>Busetto L et al;  </a:t>
            </a:r>
            <a:r>
              <a:rPr lang="it-IT" sz="1800" i="1" dirty="0" err="1">
                <a:latin typeface="+mj-lt"/>
              </a:rPr>
              <a:t>Obes</a:t>
            </a:r>
            <a:r>
              <a:rPr lang="it-IT" sz="1800" i="1" dirty="0">
                <a:latin typeface="+mj-lt"/>
              </a:rPr>
              <a:t> </a:t>
            </a:r>
            <a:r>
              <a:rPr lang="it-IT" sz="1800" i="1" dirty="0" err="1">
                <a:latin typeface="+mj-lt"/>
              </a:rPr>
              <a:t>Facts</a:t>
            </a:r>
            <a:r>
              <a:rPr lang="it-IT" sz="1800" i="1" dirty="0">
                <a:latin typeface="+mj-lt"/>
              </a:rPr>
              <a:t>. 2017; 6:597-632 </a:t>
            </a:r>
          </a:p>
          <a:p>
            <a:pPr marL="0" indent="0">
              <a:buNone/>
            </a:pPr>
            <a:endParaRPr lang="it-IT" dirty="0"/>
          </a:p>
        </p:txBody>
      </p:sp>
    </p:spTree>
    <p:extLst>
      <p:ext uri="{BB962C8B-B14F-4D97-AF65-F5344CB8AC3E}">
        <p14:creationId xmlns:p14="http://schemas.microsoft.com/office/powerpoint/2010/main" xmlns="" val="165651143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p:cNvSpPr>
            <a:spLocks noGrp="1"/>
          </p:cNvSpPr>
          <p:nvPr>
            <p:ph idx="1"/>
          </p:nvPr>
        </p:nvSpPr>
        <p:spPr/>
        <p:txBody>
          <a:bodyPr>
            <a:normAutofit fontScale="25000" lnSpcReduction="20000"/>
          </a:bodyPr>
          <a:lstStyle/>
          <a:p>
            <a:pPr algn="ctr">
              <a:buNone/>
            </a:pPr>
            <a:r>
              <a:rPr lang="it-IT" b="1" dirty="0"/>
              <a:t>	</a:t>
            </a:r>
            <a:r>
              <a:rPr lang="it-IT" sz="9600" b="1" dirty="0">
                <a:solidFill>
                  <a:schemeClr val="accent1"/>
                </a:solidFill>
                <a:latin typeface="+mj-lt"/>
              </a:rPr>
              <a:t>Terapia medica POST Chirurgia Bariatrica</a:t>
            </a:r>
          </a:p>
          <a:p>
            <a:pPr algn="ctr">
              <a:buNone/>
            </a:pPr>
            <a:endParaRPr lang="it-IT" b="1" dirty="0">
              <a:latin typeface="+mj-lt"/>
            </a:endParaRPr>
          </a:p>
          <a:p>
            <a:pPr algn="just"/>
            <a:r>
              <a:rPr lang="it-IT" sz="8000" b="1" dirty="0">
                <a:latin typeface="+mj-lt"/>
              </a:rPr>
              <a:t>Inibitori di pompa protonica</a:t>
            </a:r>
          </a:p>
          <a:p>
            <a:pPr algn="just"/>
            <a:r>
              <a:rPr lang="it-IT" sz="8000" b="1" dirty="0">
                <a:latin typeface="+mj-lt"/>
              </a:rPr>
              <a:t>2 multivitaminici/die + sali minerali per 3-6 mesi  contenenti :  ferro, acido folico (800 </a:t>
            </a:r>
            <a:r>
              <a:rPr lang="it-IT" sz="8000" b="1" dirty="0" err="1">
                <a:latin typeface="+mj-lt"/>
              </a:rPr>
              <a:t>mcg</a:t>
            </a:r>
            <a:r>
              <a:rPr lang="it-IT" sz="8000" b="1" dirty="0">
                <a:latin typeface="+mj-lt"/>
              </a:rPr>
              <a:t>), tiamina (12 mg), rame (2 mg), selenio e zinco, Calcio citrato 1.500 mg/die e aggiunta di </a:t>
            </a:r>
            <a:r>
              <a:rPr lang="de-DE" sz="8000" b="1" dirty="0">
                <a:latin typeface="+mj-lt"/>
              </a:rPr>
              <a:t>Vit B12 500 </a:t>
            </a:r>
            <a:r>
              <a:rPr lang="de-DE" sz="8000" b="1" dirty="0" err="1">
                <a:latin typeface="+mj-lt"/>
              </a:rPr>
              <a:t>mcg</a:t>
            </a:r>
            <a:r>
              <a:rPr lang="de-DE" sz="8000" b="1" dirty="0">
                <a:latin typeface="+mj-lt"/>
              </a:rPr>
              <a:t>/die sublinguale (o </a:t>
            </a:r>
            <a:r>
              <a:rPr lang="it-IT" sz="8000" b="1" dirty="0">
                <a:latin typeface="+mj-lt"/>
              </a:rPr>
              <a:t>parenterale, </a:t>
            </a:r>
            <a:r>
              <a:rPr lang="it-IT" sz="8000" b="1" dirty="0" err="1">
                <a:latin typeface="+mj-lt"/>
              </a:rPr>
              <a:t>sc</a:t>
            </a:r>
            <a:r>
              <a:rPr lang="it-IT" sz="8000" b="1" dirty="0">
                <a:latin typeface="+mj-lt"/>
              </a:rPr>
              <a:t> o </a:t>
            </a:r>
            <a:r>
              <a:rPr lang="it-IT" sz="8000" b="1" dirty="0" err="1">
                <a:latin typeface="+mj-lt"/>
              </a:rPr>
              <a:t>im</a:t>
            </a:r>
            <a:r>
              <a:rPr lang="it-IT" sz="8000" b="1" dirty="0">
                <a:latin typeface="+mj-lt"/>
              </a:rPr>
              <a:t>).  </a:t>
            </a:r>
            <a:endParaRPr lang="it-IT" sz="8000" b="1" dirty="0" smtClean="0">
              <a:latin typeface="+mj-lt"/>
            </a:endParaRPr>
          </a:p>
          <a:p>
            <a:pPr algn="just"/>
            <a:r>
              <a:rPr lang="it-IT" sz="8000" b="1" dirty="0" smtClean="0">
                <a:latin typeface="+mj-lt"/>
              </a:rPr>
              <a:t>Il </a:t>
            </a:r>
            <a:r>
              <a:rPr lang="it-IT" sz="8000" b="1" dirty="0">
                <a:latin typeface="+mj-lt"/>
              </a:rPr>
              <a:t>ferro totale fornito dovrebbe essere 45-60 mg con multivitaminici e supplementi addizionale</a:t>
            </a:r>
          </a:p>
          <a:p>
            <a:pPr algn="just">
              <a:buNone/>
            </a:pPr>
            <a:r>
              <a:rPr lang="it-IT" sz="8000" b="1" dirty="0">
                <a:latin typeface="+mj-lt"/>
              </a:rPr>
              <a:t>NB: </a:t>
            </a:r>
            <a:r>
              <a:rPr lang="it-IT" sz="8000" b="1" dirty="0">
                <a:solidFill>
                  <a:schemeClr val="accent1"/>
                </a:solidFill>
                <a:latin typeface="+mj-lt"/>
              </a:rPr>
              <a:t>La supplementazione di micronutrienti va regolata in base alle necessità individuali</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2BFEFD3-0FD3-1F5E-1A15-80C5CB7F53B7}"/>
              </a:ext>
            </a:extLst>
          </p:cNvPr>
          <p:cNvSpPr>
            <a:spLocks noGrp="1"/>
          </p:cNvSpPr>
          <p:nvPr>
            <p:ph type="title"/>
          </p:nvPr>
        </p:nvSpPr>
        <p:spPr>
          <a:xfrm>
            <a:off x="1907704" y="692696"/>
            <a:ext cx="6779095" cy="1242784"/>
          </a:xfrm>
        </p:spPr>
        <p:txBody>
          <a:bodyPr>
            <a:noAutofit/>
          </a:bodyPr>
          <a:lstStyle/>
          <a:p>
            <a:pPr algn="ctr"/>
            <a:r>
              <a:rPr lang="it-IT" sz="3600" b="1" dirty="0">
                <a:solidFill>
                  <a:schemeClr val="accent1"/>
                </a:solidFill>
              </a:rPr>
              <a:t>Follow up e prevenzione del </a:t>
            </a:r>
            <a:br>
              <a:rPr lang="it-IT" sz="3600" b="1" dirty="0">
                <a:solidFill>
                  <a:schemeClr val="accent1"/>
                </a:solidFill>
              </a:rPr>
            </a:br>
            <a:r>
              <a:rPr lang="it-IT" sz="3600" b="1" dirty="0">
                <a:solidFill>
                  <a:schemeClr val="accent1"/>
                </a:solidFill>
              </a:rPr>
              <a:t>drop out</a:t>
            </a:r>
            <a:endParaRPr lang="it-IT" dirty="0">
              <a:solidFill>
                <a:schemeClr val="accent1"/>
              </a:solidFill>
            </a:endParaRPr>
          </a:p>
        </p:txBody>
      </p:sp>
      <p:sp>
        <p:nvSpPr>
          <p:cNvPr id="3" name="Segnaposto contenuto 2">
            <a:extLst>
              <a:ext uri="{FF2B5EF4-FFF2-40B4-BE49-F238E27FC236}">
                <a16:creationId xmlns:a16="http://schemas.microsoft.com/office/drawing/2014/main" xmlns="" id="{C34A0EE7-9F36-458D-6999-CBA46492D5D6}"/>
              </a:ext>
            </a:extLst>
          </p:cNvPr>
          <p:cNvSpPr>
            <a:spLocks noGrp="1"/>
          </p:cNvSpPr>
          <p:nvPr>
            <p:ph idx="1"/>
          </p:nvPr>
        </p:nvSpPr>
        <p:spPr>
          <a:xfrm>
            <a:off x="1907704" y="2133600"/>
            <a:ext cx="6626696" cy="3777622"/>
          </a:xfrm>
        </p:spPr>
        <p:txBody>
          <a:bodyPr>
            <a:normAutofit fontScale="25000" lnSpcReduction="20000"/>
          </a:bodyPr>
          <a:lstStyle/>
          <a:p>
            <a:pPr marL="0" lvl="8" indent="0" algn="just">
              <a:buNone/>
            </a:pPr>
            <a:r>
              <a:rPr lang="en-US" sz="5600" b="1" dirty="0" err="1"/>
              <a:t>Bibliografia</a:t>
            </a:r>
            <a:endParaRPr lang="en-US" sz="5600" b="1" dirty="0"/>
          </a:p>
          <a:p>
            <a:pPr marL="0" lvl="8" indent="0" algn="just">
              <a:buNone/>
            </a:pPr>
            <a:endParaRPr lang="en-US" sz="4000" b="1" dirty="0"/>
          </a:p>
          <a:p>
            <a:pPr marL="685800" lvl="8" indent="-685800" algn="just"/>
            <a:r>
              <a:rPr lang="it-IT" sz="5200" b="1" dirty="0"/>
              <a:t>ASMBS </a:t>
            </a:r>
            <a:r>
              <a:rPr lang="it-IT" sz="5200" b="1" dirty="0" err="1"/>
              <a:t>Allied</a:t>
            </a:r>
            <a:r>
              <a:rPr lang="it-IT" sz="5200" b="1" dirty="0"/>
              <a:t> Heath </a:t>
            </a:r>
            <a:r>
              <a:rPr lang="it-IT" sz="5200" b="1" dirty="0" err="1"/>
              <a:t>Nutritional</a:t>
            </a:r>
            <a:r>
              <a:rPr lang="it-IT" sz="5200" b="1" dirty="0"/>
              <a:t> </a:t>
            </a:r>
            <a:r>
              <a:rPr lang="it-IT" sz="5200" b="1" dirty="0" err="1"/>
              <a:t>Guidelines</a:t>
            </a:r>
            <a:r>
              <a:rPr lang="it-IT" sz="5200" b="1" dirty="0"/>
              <a:t> for the </a:t>
            </a:r>
            <a:r>
              <a:rPr lang="it-IT" sz="5200" b="1" dirty="0" err="1"/>
              <a:t>Surgical</a:t>
            </a:r>
            <a:r>
              <a:rPr lang="it-IT" sz="5200" b="1" dirty="0"/>
              <a:t> Weight Loss </a:t>
            </a:r>
            <a:r>
              <a:rPr lang="it-IT" sz="5200" b="1" dirty="0" err="1"/>
              <a:t>Patients</a:t>
            </a:r>
            <a:r>
              <a:rPr lang="it-IT" sz="5200" dirty="0"/>
              <a:t>. </a:t>
            </a:r>
            <a:r>
              <a:rPr lang="it-IT" sz="5200" i="1" dirty="0"/>
              <a:t>Linda </a:t>
            </a:r>
            <a:r>
              <a:rPr lang="it-IT" sz="5200" i="1" dirty="0" err="1"/>
              <a:t>Aills</a:t>
            </a:r>
            <a:r>
              <a:rPr lang="it-IT" sz="5200" i="1" dirty="0"/>
              <a:t> et al.  Surgery for </a:t>
            </a:r>
            <a:r>
              <a:rPr lang="it-IT" sz="5200" i="1" dirty="0" err="1"/>
              <a:t>Obesity</a:t>
            </a:r>
            <a:r>
              <a:rPr lang="it-IT" sz="5200" i="1" dirty="0"/>
              <a:t> and </a:t>
            </a:r>
            <a:r>
              <a:rPr lang="it-IT" sz="5200" i="1" dirty="0" err="1"/>
              <a:t>Related</a:t>
            </a:r>
            <a:r>
              <a:rPr lang="it-IT" sz="5200" i="1" dirty="0"/>
              <a:t> </a:t>
            </a:r>
            <a:r>
              <a:rPr lang="it-IT" sz="5200" i="1" dirty="0" err="1"/>
              <a:t>Diseases</a:t>
            </a:r>
            <a:r>
              <a:rPr lang="it-IT" sz="5200" i="1" dirty="0"/>
              <a:t> 2008; 4: S73-S108</a:t>
            </a:r>
            <a:r>
              <a:rPr lang="en-US" sz="5200" i="1" dirty="0"/>
              <a:t>.</a:t>
            </a:r>
          </a:p>
          <a:p>
            <a:pPr marL="685800" lvl="8" indent="-685800" algn="just"/>
            <a:r>
              <a:rPr lang="en-US" sz="5200" b="1" dirty="0"/>
              <a:t>Post-operative </a:t>
            </a:r>
            <a:r>
              <a:rPr lang="en-US" sz="5200" b="1" dirty="0" err="1"/>
              <a:t>behavioural</a:t>
            </a:r>
            <a:r>
              <a:rPr lang="en-US" sz="5200" b="1" dirty="0"/>
              <a:t> management in bariatric surgery: a systematic review and metanalysis of randomized controlled trials. Rudolph A, Hilbert A</a:t>
            </a:r>
            <a:r>
              <a:rPr lang="en-US" sz="5200" i="1" dirty="0"/>
              <a:t>.  </a:t>
            </a:r>
            <a:r>
              <a:rPr lang="en-US" sz="5200" i="1" dirty="0" err="1"/>
              <a:t>Obes</a:t>
            </a:r>
            <a:r>
              <a:rPr lang="en-US" sz="5200" i="1" dirty="0"/>
              <a:t> Rev 2013; 14(4): 292-302</a:t>
            </a:r>
            <a:endParaRPr lang="it-IT" sz="5200" i="1" dirty="0"/>
          </a:p>
          <a:p>
            <a:pPr marL="685800" lvl="8" indent="-685800" algn="just"/>
            <a:r>
              <a:rPr lang="it-IT" sz="5200" b="1" dirty="0" err="1"/>
              <a:t>Pratical</a:t>
            </a:r>
            <a:r>
              <a:rPr lang="it-IT" sz="5200" b="1" dirty="0"/>
              <a:t> </a:t>
            </a:r>
            <a:r>
              <a:rPr lang="it-IT" sz="5200" b="1" dirty="0" err="1"/>
              <a:t>recommendations</a:t>
            </a:r>
            <a:r>
              <a:rPr lang="it-IT" sz="5200" b="1" dirty="0"/>
              <a:t> of the </a:t>
            </a:r>
            <a:r>
              <a:rPr lang="it-IT" sz="5200" b="1" dirty="0" err="1"/>
              <a:t>obesity</a:t>
            </a:r>
            <a:r>
              <a:rPr lang="it-IT" sz="5200" b="1" dirty="0"/>
              <a:t>  </a:t>
            </a:r>
            <a:r>
              <a:rPr lang="it-IT" sz="5200" b="1" dirty="0" err="1"/>
              <a:t>managment</a:t>
            </a:r>
            <a:r>
              <a:rPr lang="it-IT" sz="5200" b="1" dirty="0"/>
              <a:t> Task Force of the </a:t>
            </a:r>
            <a:r>
              <a:rPr lang="it-IT" sz="5200" b="1" dirty="0" err="1"/>
              <a:t>European</a:t>
            </a:r>
            <a:r>
              <a:rPr lang="it-IT" sz="5200" b="1" dirty="0"/>
              <a:t> Association for the Study of </a:t>
            </a:r>
            <a:r>
              <a:rPr lang="it-IT" sz="5200" b="1" dirty="0" err="1"/>
              <a:t>Obesity</a:t>
            </a:r>
            <a:r>
              <a:rPr lang="it-IT" sz="5200" b="1" dirty="0"/>
              <a:t> for the Post </a:t>
            </a:r>
            <a:r>
              <a:rPr lang="it-IT" sz="5200" b="1" dirty="0" err="1"/>
              <a:t>Bariatric</a:t>
            </a:r>
            <a:r>
              <a:rPr lang="it-IT" sz="5200" b="1" dirty="0"/>
              <a:t> Surgery </a:t>
            </a:r>
            <a:r>
              <a:rPr lang="it-IT" sz="5200" b="1" dirty="0" err="1"/>
              <a:t>Medical</a:t>
            </a:r>
            <a:r>
              <a:rPr lang="it-IT" sz="5200" b="1" dirty="0"/>
              <a:t> </a:t>
            </a:r>
            <a:r>
              <a:rPr lang="it-IT" sz="5200" b="1" dirty="0" err="1"/>
              <a:t>Managent</a:t>
            </a:r>
            <a:r>
              <a:rPr lang="it-IT" sz="5200" dirty="0"/>
              <a:t>. L Busetto  et al. </a:t>
            </a:r>
            <a:r>
              <a:rPr lang="it-IT" sz="5200" i="1" dirty="0" err="1"/>
              <a:t>Obes</a:t>
            </a:r>
            <a:r>
              <a:rPr lang="it-IT" sz="5200" i="1" dirty="0"/>
              <a:t> </a:t>
            </a:r>
            <a:r>
              <a:rPr lang="it-IT" sz="5200" i="1" dirty="0" err="1"/>
              <a:t>Facts</a:t>
            </a:r>
            <a:r>
              <a:rPr lang="it-IT" sz="5200" i="1" dirty="0"/>
              <a:t>. 2017; 6:597-632</a:t>
            </a:r>
          </a:p>
          <a:p>
            <a:pPr marL="685800" lvl="8" indent="-685800" algn="just"/>
            <a:r>
              <a:rPr lang="en-US" sz="5200" b="1" dirty="0"/>
              <a:t>Nutrition, Physical Activity, and Prescription of Supplement in pre and post </a:t>
            </a:r>
            <a:r>
              <a:rPr lang="en-US" sz="5200" b="1" dirty="0" err="1"/>
              <a:t>bariatrc</a:t>
            </a:r>
            <a:r>
              <a:rPr lang="en-US" sz="5200" b="1" dirty="0"/>
              <a:t> surgery patients: a </a:t>
            </a:r>
            <a:r>
              <a:rPr lang="en-US" sz="5200" b="1" dirty="0" err="1"/>
              <a:t>Pratical</a:t>
            </a:r>
            <a:r>
              <a:rPr lang="en-US" sz="5200" b="1" dirty="0"/>
              <a:t> Guideline</a:t>
            </a:r>
            <a:r>
              <a:rPr lang="en-US" sz="5200" i="1" dirty="0"/>
              <a:t>. </a:t>
            </a:r>
            <a:r>
              <a:rPr lang="en-US" sz="5200" i="1" dirty="0" err="1"/>
              <a:t>Mastaneh</a:t>
            </a:r>
            <a:r>
              <a:rPr lang="en-US" sz="5200" i="1" dirty="0"/>
              <a:t> RT et al. Obesity Surgery 2019; 29: 3385-3400</a:t>
            </a:r>
          </a:p>
          <a:p>
            <a:pPr marL="685800" lvl="8" indent="-685800" algn="just"/>
            <a:r>
              <a:rPr lang="it-IT" sz="5200" b="1" dirty="0"/>
              <a:t>Clinical practice </a:t>
            </a:r>
            <a:r>
              <a:rPr lang="it-IT" sz="5200" b="1" dirty="0" err="1"/>
              <a:t>guidelines</a:t>
            </a:r>
            <a:r>
              <a:rPr lang="it-IT" sz="5200" b="1" dirty="0"/>
              <a:t> of the </a:t>
            </a:r>
            <a:r>
              <a:rPr lang="it-IT" sz="5200" b="1" dirty="0" err="1"/>
              <a:t>European</a:t>
            </a:r>
            <a:r>
              <a:rPr lang="it-IT" sz="5200" b="1" dirty="0"/>
              <a:t> </a:t>
            </a:r>
            <a:r>
              <a:rPr lang="it-IT" sz="5200" b="1" dirty="0" err="1"/>
              <a:t>association</a:t>
            </a:r>
            <a:r>
              <a:rPr lang="it-IT" sz="5200" b="1" dirty="0"/>
              <a:t> of </a:t>
            </a:r>
            <a:r>
              <a:rPr lang="it-IT" sz="5200" b="1" dirty="0" err="1"/>
              <a:t>endoscopic</a:t>
            </a:r>
            <a:r>
              <a:rPr lang="it-IT" sz="5200" b="1" dirty="0"/>
              <a:t> surgery (EAES) on </a:t>
            </a:r>
            <a:r>
              <a:rPr lang="it-IT" sz="5200" b="1" dirty="0" err="1"/>
              <a:t>bariatric</a:t>
            </a:r>
            <a:r>
              <a:rPr lang="it-IT" sz="5200" b="1" dirty="0"/>
              <a:t> surgery: update 2020 </a:t>
            </a:r>
            <a:r>
              <a:rPr lang="it-IT" sz="5200" b="1" dirty="0" err="1"/>
              <a:t>endorsed</a:t>
            </a:r>
            <a:r>
              <a:rPr lang="it-IT" sz="5200" b="1" dirty="0"/>
              <a:t> by IFSO-EC, EASO and ESPCOP</a:t>
            </a:r>
            <a:r>
              <a:rPr lang="it-IT" sz="5200" dirty="0"/>
              <a:t>. </a:t>
            </a:r>
            <a:r>
              <a:rPr lang="it-IT" sz="5200" i="1" dirty="0"/>
              <a:t>N. Di Lorenzo et al. G. </a:t>
            </a:r>
            <a:r>
              <a:rPr lang="it-IT" sz="5200" i="1" dirty="0" err="1"/>
              <a:t>Silecchia</a:t>
            </a:r>
            <a:r>
              <a:rPr lang="it-IT" sz="5200" i="1" dirty="0"/>
              <a:t>. </a:t>
            </a:r>
            <a:r>
              <a:rPr lang="it-IT" sz="5200" i="1" dirty="0" err="1"/>
              <a:t>Surg</a:t>
            </a:r>
            <a:r>
              <a:rPr lang="it-IT" sz="5200" i="1" dirty="0"/>
              <a:t> </a:t>
            </a:r>
            <a:r>
              <a:rPr lang="it-IT" sz="5200" i="1" dirty="0" err="1"/>
              <a:t>Endosc</a:t>
            </a:r>
            <a:r>
              <a:rPr lang="it-IT" sz="5200" i="1" dirty="0"/>
              <a:t> 2020; 34 (6) : 2332-2358; 21 (3) : 297-306</a:t>
            </a:r>
            <a:r>
              <a:rPr lang="it-IT" sz="4800" i="1" dirty="0"/>
              <a:t>. </a:t>
            </a:r>
          </a:p>
          <a:p>
            <a:pPr marL="342900" lvl="8" indent="-342900" algn="just">
              <a:buNone/>
            </a:pPr>
            <a:endParaRPr lang="en-US" sz="4800" i="1" dirty="0"/>
          </a:p>
          <a:p>
            <a:pPr marL="342900" lvl="8" indent="-342900" algn="just">
              <a:buNone/>
            </a:pPr>
            <a:endParaRPr lang="en-US" sz="5200" i="1" dirty="0">
              <a:latin typeface="+mj-lt"/>
            </a:endParaRPr>
          </a:p>
          <a:p>
            <a:pPr marL="342900" lvl="8" indent="-342900" algn="just">
              <a:buNone/>
            </a:pPr>
            <a:endParaRPr lang="it-IT" sz="5200" b="1" dirty="0">
              <a:latin typeface="+mj-lt"/>
            </a:endParaRPr>
          </a:p>
          <a:p>
            <a:pPr marL="342900" lvl="8" indent="-342900" algn="just">
              <a:buNone/>
            </a:pPr>
            <a:endParaRPr lang="en-US" sz="2800" u="sng" dirty="0">
              <a:latin typeface="+mj-lt"/>
            </a:endParaRPr>
          </a:p>
          <a:p>
            <a:pPr marL="342900" lvl="8" indent="-342900" algn="just">
              <a:buNone/>
            </a:pPr>
            <a:endParaRPr lang="it-IT" sz="2600" dirty="0">
              <a:latin typeface="+mj-lt"/>
            </a:endParaRPr>
          </a:p>
          <a:p>
            <a:pPr marL="342900" lvl="8" indent="-342900" algn="just">
              <a:buNone/>
            </a:pPr>
            <a:endParaRPr lang="it-IT" sz="2400" i="1" dirty="0">
              <a:latin typeface="+mj-lt"/>
            </a:endParaRPr>
          </a:p>
        </p:txBody>
      </p:sp>
    </p:spTree>
    <p:extLst>
      <p:ext uri="{BB962C8B-B14F-4D97-AF65-F5344CB8AC3E}">
        <p14:creationId xmlns:p14="http://schemas.microsoft.com/office/powerpoint/2010/main" xmlns="" val="252241479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340788C-006E-BAA8-BDA2-CE8D18F3072F}"/>
              </a:ext>
            </a:extLst>
          </p:cNvPr>
          <p:cNvSpPr>
            <a:spLocks noGrp="1"/>
          </p:cNvSpPr>
          <p:nvPr>
            <p:ph type="title"/>
          </p:nvPr>
        </p:nvSpPr>
        <p:spPr>
          <a:xfrm>
            <a:off x="1835697" y="624110"/>
            <a:ext cx="6698703" cy="1280890"/>
          </a:xfrm>
        </p:spPr>
        <p:txBody>
          <a:bodyPr/>
          <a:lstStyle/>
          <a:p>
            <a:pPr algn="ctr"/>
            <a:r>
              <a:rPr lang="it-IT" sz="3600" b="1" dirty="0">
                <a:solidFill>
                  <a:schemeClr val="accent1"/>
                </a:solidFill>
              </a:rPr>
              <a:t>Follow up e prevenzione del drop out</a:t>
            </a:r>
            <a:endParaRPr lang="it-IT" dirty="0"/>
          </a:p>
        </p:txBody>
      </p:sp>
      <p:sp>
        <p:nvSpPr>
          <p:cNvPr id="3" name="Segnaposto contenuto 2">
            <a:extLst>
              <a:ext uri="{FF2B5EF4-FFF2-40B4-BE49-F238E27FC236}">
                <a16:creationId xmlns:a16="http://schemas.microsoft.com/office/drawing/2014/main" xmlns="" id="{D12C1D7E-8464-CD12-201C-446C1625E2AA}"/>
              </a:ext>
            </a:extLst>
          </p:cNvPr>
          <p:cNvSpPr>
            <a:spLocks noGrp="1"/>
          </p:cNvSpPr>
          <p:nvPr>
            <p:ph idx="1"/>
          </p:nvPr>
        </p:nvSpPr>
        <p:spPr>
          <a:xfrm>
            <a:off x="1835697" y="2133600"/>
            <a:ext cx="6698704" cy="3777622"/>
          </a:xfrm>
        </p:spPr>
        <p:txBody>
          <a:bodyPr>
            <a:normAutofit fontScale="25000" lnSpcReduction="20000"/>
          </a:bodyPr>
          <a:lstStyle/>
          <a:p>
            <a:pPr marL="0" indent="0">
              <a:buNone/>
            </a:pPr>
            <a:r>
              <a:rPr lang="en-US" sz="5600" b="1" dirty="0" err="1">
                <a:latin typeface="+mj-lt"/>
              </a:rPr>
              <a:t>Bibliografia</a:t>
            </a:r>
            <a:endParaRPr lang="it-IT" sz="5600" b="1" dirty="0">
              <a:latin typeface="+mj-lt"/>
            </a:endParaRPr>
          </a:p>
          <a:p>
            <a:pPr algn="just"/>
            <a:r>
              <a:rPr lang="it-IT" sz="5200" b="1" dirty="0"/>
              <a:t>Clinical practice </a:t>
            </a:r>
            <a:r>
              <a:rPr lang="it-IT" sz="5200" b="1" dirty="0" err="1"/>
              <a:t>guidelines</a:t>
            </a:r>
            <a:r>
              <a:rPr lang="it-IT" sz="5200" b="1" dirty="0"/>
              <a:t> for the </a:t>
            </a:r>
            <a:r>
              <a:rPr lang="it-IT" sz="5200" b="1" dirty="0" err="1"/>
              <a:t>perioperative</a:t>
            </a:r>
            <a:r>
              <a:rPr lang="it-IT" sz="5200" b="1" dirty="0"/>
              <a:t> </a:t>
            </a:r>
            <a:r>
              <a:rPr lang="it-IT" sz="5200" b="1" dirty="0" err="1"/>
              <a:t>nutrition</a:t>
            </a:r>
            <a:r>
              <a:rPr lang="it-IT" sz="5200" b="1" dirty="0"/>
              <a:t>, </a:t>
            </a:r>
            <a:r>
              <a:rPr lang="it-IT" sz="5200" b="1" dirty="0" err="1"/>
              <a:t>metabolic</a:t>
            </a:r>
            <a:r>
              <a:rPr lang="it-IT" sz="5200" b="1" dirty="0"/>
              <a:t> and </a:t>
            </a:r>
            <a:r>
              <a:rPr lang="it-IT" sz="5200" b="1" dirty="0" err="1"/>
              <a:t>nonsurgical</a:t>
            </a:r>
            <a:r>
              <a:rPr lang="it-IT" sz="5200" b="1" dirty="0"/>
              <a:t> support of </a:t>
            </a:r>
            <a:r>
              <a:rPr lang="it-IT" sz="5200" b="1" dirty="0" err="1"/>
              <a:t>patients</a:t>
            </a:r>
            <a:r>
              <a:rPr lang="it-IT" sz="5200" b="1" dirty="0"/>
              <a:t> </a:t>
            </a:r>
            <a:r>
              <a:rPr lang="it-IT" sz="5200" b="1" dirty="0" err="1"/>
              <a:t>undergoing</a:t>
            </a:r>
            <a:r>
              <a:rPr lang="it-IT" sz="5200" b="1" dirty="0"/>
              <a:t> </a:t>
            </a:r>
            <a:r>
              <a:rPr lang="it-IT" sz="5200" b="1" dirty="0" err="1"/>
              <a:t>bariatric</a:t>
            </a:r>
            <a:r>
              <a:rPr lang="it-IT" sz="5200" b="1" dirty="0"/>
              <a:t> procedures-2019 update: </a:t>
            </a:r>
            <a:r>
              <a:rPr lang="it-IT" sz="5200" b="1" dirty="0" err="1"/>
              <a:t>cosponsored</a:t>
            </a:r>
            <a:r>
              <a:rPr lang="it-IT" sz="5200" b="1" dirty="0"/>
              <a:t> by American Association of </a:t>
            </a:r>
            <a:r>
              <a:rPr lang="it-IT" sz="5200" b="1" dirty="0" err="1"/>
              <a:t>Endocrinologists</a:t>
            </a:r>
            <a:r>
              <a:rPr lang="it-IT" sz="5200" b="1" dirty="0"/>
              <a:t>/American College of </a:t>
            </a:r>
            <a:r>
              <a:rPr lang="it-IT" sz="5200" b="1" dirty="0" err="1"/>
              <a:t>Endocrinology</a:t>
            </a:r>
            <a:r>
              <a:rPr lang="it-IT" sz="5200" b="1" dirty="0"/>
              <a:t>, the </a:t>
            </a:r>
            <a:r>
              <a:rPr lang="it-IT" sz="5200" b="1" dirty="0" err="1"/>
              <a:t>Obesity</a:t>
            </a:r>
            <a:r>
              <a:rPr lang="it-IT" sz="5200" b="1" dirty="0"/>
              <a:t> Society, American Society for </a:t>
            </a:r>
            <a:r>
              <a:rPr lang="it-IT" sz="5200" b="1" dirty="0" err="1"/>
              <a:t>Metabolic</a:t>
            </a:r>
            <a:r>
              <a:rPr lang="it-IT" sz="5200" b="1" dirty="0"/>
              <a:t> and </a:t>
            </a:r>
            <a:r>
              <a:rPr lang="it-IT" sz="5200" b="1" dirty="0" err="1"/>
              <a:t>Bariatric</a:t>
            </a:r>
            <a:r>
              <a:rPr lang="it-IT" sz="5200" b="1" dirty="0"/>
              <a:t> surgery, </a:t>
            </a:r>
            <a:r>
              <a:rPr lang="it-IT" sz="5200" b="1" dirty="0" err="1"/>
              <a:t>obesity</a:t>
            </a:r>
            <a:r>
              <a:rPr lang="it-IT" sz="5200" b="1" dirty="0"/>
              <a:t> medicine </a:t>
            </a:r>
            <a:r>
              <a:rPr lang="it-IT" sz="5200" b="1" dirty="0" err="1"/>
              <a:t>association</a:t>
            </a:r>
            <a:r>
              <a:rPr lang="it-IT" sz="5200" b="1" dirty="0"/>
              <a:t>, and American Society of </a:t>
            </a:r>
            <a:r>
              <a:rPr lang="it-IT" sz="5200" b="1" dirty="0" err="1"/>
              <a:t>Anesthesiologists</a:t>
            </a:r>
            <a:r>
              <a:rPr lang="it-IT" sz="5200" b="1" dirty="0"/>
              <a:t>. </a:t>
            </a:r>
            <a:r>
              <a:rPr lang="it-IT" sz="5200" dirty="0" err="1"/>
              <a:t>Ji</a:t>
            </a:r>
            <a:r>
              <a:rPr lang="it-IT" sz="5200" dirty="0"/>
              <a:t> </a:t>
            </a:r>
            <a:r>
              <a:rPr lang="it-IT" sz="5200" dirty="0" err="1"/>
              <a:t>Mechanick</a:t>
            </a:r>
            <a:r>
              <a:rPr lang="it-IT" sz="5200" dirty="0"/>
              <a:t> , C </a:t>
            </a:r>
            <a:r>
              <a:rPr lang="it-IT" sz="5200" dirty="0" err="1"/>
              <a:t>Apovian</a:t>
            </a:r>
            <a:r>
              <a:rPr lang="it-IT" sz="5200" dirty="0"/>
              <a:t> , S </a:t>
            </a:r>
            <a:r>
              <a:rPr lang="it-IT" sz="5200" dirty="0" err="1"/>
              <a:t>Brethauer</a:t>
            </a:r>
            <a:r>
              <a:rPr lang="it-IT" sz="5200" dirty="0"/>
              <a:t>  et al.  </a:t>
            </a:r>
            <a:r>
              <a:rPr lang="it-IT" sz="5200" i="1" dirty="0" err="1"/>
              <a:t>Surg</a:t>
            </a:r>
            <a:r>
              <a:rPr lang="it-IT" sz="5200" i="1" dirty="0"/>
              <a:t> </a:t>
            </a:r>
            <a:r>
              <a:rPr lang="it-IT" sz="5200" i="1" dirty="0" err="1"/>
              <a:t>Obes</a:t>
            </a:r>
            <a:r>
              <a:rPr lang="it-IT" sz="5200" i="1" dirty="0"/>
              <a:t> </a:t>
            </a:r>
            <a:r>
              <a:rPr lang="it-IT" sz="5200" i="1" dirty="0" err="1"/>
              <a:t>relat</a:t>
            </a:r>
            <a:r>
              <a:rPr lang="it-IT" sz="5200" i="1" dirty="0"/>
              <a:t> </a:t>
            </a:r>
            <a:r>
              <a:rPr lang="it-IT" sz="5200" i="1" dirty="0" err="1"/>
              <a:t>Dis</a:t>
            </a:r>
            <a:r>
              <a:rPr lang="it-IT" sz="5200" i="1" dirty="0"/>
              <a:t>. 2020; 16 (2):175-247 </a:t>
            </a:r>
            <a:endParaRPr lang="en-US" sz="5200" i="1" dirty="0"/>
          </a:p>
          <a:p>
            <a:pPr algn="just"/>
            <a:r>
              <a:rPr lang="it-IT" sz="5200" b="1" i="1" dirty="0" err="1"/>
              <a:t>Diet</a:t>
            </a:r>
            <a:r>
              <a:rPr lang="it-IT" sz="5200" b="1" i="1" dirty="0"/>
              <a:t> </a:t>
            </a:r>
            <a:r>
              <a:rPr lang="it-IT" sz="5200" b="1" i="1" dirty="0" err="1"/>
              <a:t>approach</a:t>
            </a:r>
            <a:r>
              <a:rPr lang="it-IT" sz="5200" b="1" i="1" dirty="0"/>
              <a:t> </a:t>
            </a:r>
            <a:r>
              <a:rPr lang="it-IT" sz="5200" b="1" i="1" dirty="0" err="1"/>
              <a:t>before</a:t>
            </a:r>
            <a:r>
              <a:rPr lang="it-IT" sz="5200" b="1" i="1" dirty="0"/>
              <a:t> and after </a:t>
            </a:r>
            <a:r>
              <a:rPr lang="it-IT" sz="5200" b="1" i="1" dirty="0" err="1"/>
              <a:t>baraitric</a:t>
            </a:r>
            <a:r>
              <a:rPr lang="it-IT" sz="5200" b="1" i="1" dirty="0"/>
              <a:t> surgery</a:t>
            </a:r>
            <a:r>
              <a:rPr lang="it-IT" sz="5200" i="1" dirty="0"/>
              <a:t>. S Bettini et al. </a:t>
            </a:r>
            <a:r>
              <a:rPr lang="it-IT" sz="5200" i="1" dirty="0" err="1"/>
              <a:t>Rev</a:t>
            </a:r>
            <a:r>
              <a:rPr lang="it-IT" sz="5200" i="1" dirty="0"/>
              <a:t> </a:t>
            </a:r>
            <a:r>
              <a:rPr lang="it-IT" sz="5200" i="1" dirty="0" err="1"/>
              <a:t>Endocr</a:t>
            </a:r>
            <a:r>
              <a:rPr lang="it-IT" sz="5200" i="1" dirty="0"/>
              <a:t> </a:t>
            </a:r>
            <a:r>
              <a:rPr lang="it-IT" sz="5200" i="1" dirty="0" err="1"/>
              <a:t>Metab</a:t>
            </a:r>
            <a:r>
              <a:rPr lang="it-IT" sz="5200" i="1" dirty="0"/>
              <a:t> </a:t>
            </a:r>
            <a:r>
              <a:rPr lang="it-IT" sz="5200" i="1" dirty="0" err="1"/>
              <a:t>Disord</a:t>
            </a:r>
            <a:r>
              <a:rPr lang="it-IT" sz="5200" i="1" dirty="0"/>
              <a:t> 2020</a:t>
            </a:r>
          </a:p>
          <a:p>
            <a:pPr algn="just"/>
            <a:r>
              <a:rPr lang="it-IT" sz="5200" b="1" dirty="0"/>
              <a:t>A meta-</a:t>
            </a:r>
            <a:r>
              <a:rPr lang="it-IT" sz="5200" b="1" dirty="0" err="1"/>
              <a:t>analysis</a:t>
            </a:r>
            <a:r>
              <a:rPr lang="it-IT" sz="5200" b="1" dirty="0"/>
              <a:t> of the medium-and-long </a:t>
            </a:r>
            <a:r>
              <a:rPr lang="it-IT" sz="5200" b="1" dirty="0" err="1"/>
              <a:t>term</a:t>
            </a:r>
            <a:r>
              <a:rPr lang="it-IT" sz="5200" b="1" dirty="0"/>
              <a:t> </a:t>
            </a:r>
            <a:r>
              <a:rPr lang="it-IT" sz="5200" b="1" dirty="0" err="1"/>
              <a:t>effects</a:t>
            </a:r>
            <a:r>
              <a:rPr lang="it-IT" sz="5200" b="1" dirty="0"/>
              <a:t> of </a:t>
            </a:r>
            <a:r>
              <a:rPr lang="it-IT" sz="5200" b="1" dirty="0" err="1"/>
              <a:t>laparoscopic</a:t>
            </a:r>
            <a:r>
              <a:rPr lang="it-IT" sz="5200" b="1" dirty="0"/>
              <a:t> </a:t>
            </a:r>
            <a:r>
              <a:rPr lang="it-IT" sz="5200" b="1" dirty="0" err="1"/>
              <a:t>sleeeve</a:t>
            </a:r>
            <a:r>
              <a:rPr lang="it-IT" sz="5200" b="1" dirty="0"/>
              <a:t> </a:t>
            </a:r>
            <a:r>
              <a:rPr lang="it-IT" sz="5200" b="1" dirty="0" err="1"/>
              <a:t>gastrectomy</a:t>
            </a:r>
            <a:r>
              <a:rPr lang="it-IT" sz="5200" b="1" dirty="0"/>
              <a:t> and </a:t>
            </a:r>
            <a:r>
              <a:rPr lang="it-IT" sz="5200" b="1" dirty="0" err="1"/>
              <a:t>laparoscopic</a:t>
            </a:r>
            <a:r>
              <a:rPr lang="it-IT" sz="5200" b="1" dirty="0"/>
              <a:t> Roux -en-Y </a:t>
            </a:r>
            <a:r>
              <a:rPr lang="it-IT" sz="5200" b="1" dirty="0" err="1"/>
              <a:t>gastric</a:t>
            </a:r>
            <a:r>
              <a:rPr lang="it-IT" sz="5200" b="1" dirty="0"/>
              <a:t> bypass</a:t>
            </a:r>
            <a:r>
              <a:rPr lang="it-IT" sz="5200" dirty="0"/>
              <a:t>;  </a:t>
            </a:r>
            <a:r>
              <a:rPr lang="it-IT" sz="5200" i="1" dirty="0" err="1"/>
              <a:t>Lihu</a:t>
            </a:r>
            <a:r>
              <a:rPr lang="it-IT" sz="5200" i="1" dirty="0"/>
              <a:t> </a:t>
            </a:r>
            <a:r>
              <a:rPr lang="it-IT" sz="5200" i="1" dirty="0" err="1"/>
              <a:t>Gu</a:t>
            </a:r>
            <a:r>
              <a:rPr lang="it-IT" sz="5200" i="1" dirty="0"/>
              <a:t>, 2020</a:t>
            </a:r>
          </a:p>
          <a:p>
            <a:pPr algn="just"/>
            <a:r>
              <a:rPr lang="en-US" sz="5200" b="1" dirty="0"/>
              <a:t>Nutrition, Physical Activity, and Prescription of Supplements in Pre- and Post-bariatric Surgery Patients: An Updated Comprehensive Practical Guideline</a:t>
            </a:r>
            <a:r>
              <a:rPr lang="en-US" sz="5200" i="1" dirty="0"/>
              <a:t>. M R </a:t>
            </a:r>
            <a:r>
              <a:rPr lang="en-US" sz="5200" i="1" dirty="0" err="1"/>
              <a:t>Tabesh</a:t>
            </a:r>
            <a:r>
              <a:rPr lang="en-US" sz="5200" i="1" dirty="0"/>
              <a:t> et al.  Obesity </a:t>
            </a:r>
            <a:r>
              <a:rPr lang="en-US" sz="5200" i="1" dirty="0" err="1"/>
              <a:t>Surger</a:t>
            </a:r>
            <a:r>
              <a:rPr lang="en-US" sz="5200" i="1" dirty="0"/>
              <a:t> 2023; Volume 33, pages 2557–2572</a:t>
            </a:r>
            <a:endParaRPr lang="it-IT" sz="5200" dirty="0"/>
          </a:p>
          <a:p>
            <a:pPr algn="just"/>
            <a:r>
              <a:rPr lang="en-US" sz="5200" b="1" dirty="0">
                <a:solidFill>
                  <a:srgbClr val="212121"/>
                </a:solidFill>
              </a:rPr>
              <a:t>Positive Program Evaluation and Health Maintenance among Post-Metabolic and Bariatric Surgery Patients Following a 6-Week Pilot Program. Sydney </a:t>
            </a:r>
            <a:r>
              <a:rPr lang="en-US" sz="5200" b="1" dirty="0" err="1">
                <a:solidFill>
                  <a:srgbClr val="212121"/>
                </a:solidFill>
              </a:rPr>
              <a:t>Mclntosh</a:t>
            </a:r>
            <a:r>
              <a:rPr lang="en-US" sz="5200" b="1" dirty="0">
                <a:solidFill>
                  <a:srgbClr val="212121"/>
                </a:solidFill>
              </a:rPr>
              <a:t> et al. </a:t>
            </a:r>
            <a:r>
              <a:rPr lang="en-US" sz="5200" i="1" dirty="0"/>
              <a:t>Obese Surg 2024; </a:t>
            </a:r>
            <a:r>
              <a:rPr lang="en-US" sz="5200" i="1" dirty="0" err="1"/>
              <a:t>feb</a:t>
            </a:r>
            <a:r>
              <a:rPr lang="en-US" sz="5200" i="1" dirty="0"/>
              <a:t>; 34(2): 524-533</a:t>
            </a:r>
            <a:endParaRPr lang="it-IT" sz="5200" i="1" dirty="0"/>
          </a:p>
          <a:p>
            <a:endParaRPr lang="it-IT" sz="1800" i="1" dirty="0">
              <a:latin typeface="+mj-lt"/>
            </a:endParaRPr>
          </a:p>
          <a:p>
            <a:endParaRPr lang="it-IT" dirty="0"/>
          </a:p>
        </p:txBody>
      </p:sp>
    </p:spTree>
    <p:extLst>
      <p:ext uri="{BB962C8B-B14F-4D97-AF65-F5344CB8AC3E}">
        <p14:creationId xmlns:p14="http://schemas.microsoft.com/office/powerpoint/2010/main" xmlns="" val="2141732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07758" y="620688"/>
            <a:ext cx="6589199" cy="1280890"/>
          </a:xfrm>
        </p:spPr>
        <p:txBody>
          <a:bodyPr>
            <a:noAutofit/>
          </a:bodyPr>
          <a:lstStyle/>
          <a:p>
            <a:pPr algn="ctr"/>
            <a:r>
              <a:rPr lang="it-IT" b="1" dirty="0">
                <a:solidFill>
                  <a:schemeClr val="accent1"/>
                </a:solidFill>
              </a:rPr>
              <a:t>Follow up e prevenzione del drop out</a:t>
            </a:r>
            <a:r>
              <a:rPr lang="it-IT" dirty="0">
                <a:solidFill>
                  <a:schemeClr val="accent1"/>
                </a:solidFill>
              </a:rPr>
              <a:t/>
            </a:r>
            <a:br>
              <a:rPr lang="it-IT" dirty="0">
                <a:solidFill>
                  <a:schemeClr val="accent1"/>
                </a:solidFill>
              </a:rPr>
            </a:br>
            <a:r>
              <a:rPr lang="it-IT" dirty="0">
                <a:solidFill>
                  <a:schemeClr val="accent1"/>
                </a:solidFill>
              </a:rPr>
              <a:t/>
            </a:r>
            <a:br>
              <a:rPr lang="it-IT" dirty="0">
                <a:solidFill>
                  <a:schemeClr val="accent1"/>
                </a:solidFill>
              </a:rPr>
            </a:br>
            <a:endParaRPr lang="it-IT" b="1" dirty="0">
              <a:solidFill>
                <a:schemeClr val="accent1"/>
              </a:solidFill>
            </a:endParaRPr>
          </a:p>
        </p:txBody>
      </p:sp>
      <p:pic>
        <p:nvPicPr>
          <p:cNvPr id="4" name="image9.jpeg"/>
          <p:cNvPicPr>
            <a:picLocks noGrp="1"/>
          </p:cNvPicPr>
          <p:nvPr>
            <p:ph idx="1"/>
          </p:nvPr>
        </p:nvPicPr>
        <p:blipFill>
          <a:blip r:embed="rId2" cstate="print"/>
          <a:stretch>
            <a:fillRect/>
          </a:stretch>
        </p:blipFill>
        <p:spPr>
          <a:xfrm>
            <a:off x="2010085" y="2420888"/>
            <a:ext cx="6475556" cy="3706242"/>
          </a:xfrm>
          <a:prstGeom prst="rect">
            <a:avLst/>
          </a:prstGeom>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b="1" dirty="0">
                <a:solidFill>
                  <a:schemeClr val="accent1"/>
                </a:solidFill>
              </a:rPr>
              <a:t>Follow up e prevenzione del </a:t>
            </a:r>
            <a:br>
              <a:rPr lang="it-IT" sz="4000" b="1" dirty="0">
                <a:solidFill>
                  <a:schemeClr val="accent1"/>
                </a:solidFill>
              </a:rPr>
            </a:br>
            <a:r>
              <a:rPr lang="it-IT" sz="4000" b="1" dirty="0">
                <a:solidFill>
                  <a:schemeClr val="accent1"/>
                </a:solidFill>
              </a:rPr>
              <a:t>drop out</a:t>
            </a:r>
            <a:endParaRPr lang="it-IT" sz="4000" dirty="0">
              <a:solidFill>
                <a:schemeClr val="accent1"/>
              </a:solidFill>
            </a:endParaRPr>
          </a:p>
        </p:txBody>
      </p:sp>
      <p:sp>
        <p:nvSpPr>
          <p:cNvPr id="3" name="Segnaposto contenuto 2"/>
          <p:cNvSpPr>
            <a:spLocks noGrp="1"/>
          </p:cNvSpPr>
          <p:nvPr>
            <p:ph idx="1"/>
          </p:nvPr>
        </p:nvSpPr>
        <p:spPr>
          <a:xfrm>
            <a:off x="1942415" y="2133600"/>
            <a:ext cx="6591985" cy="3887688"/>
          </a:xfrm>
        </p:spPr>
        <p:txBody>
          <a:bodyPr>
            <a:normAutofit fontScale="25000" lnSpcReduction="20000"/>
          </a:bodyPr>
          <a:lstStyle/>
          <a:p>
            <a:pPr algn="ctr">
              <a:buNone/>
            </a:pPr>
            <a:r>
              <a:rPr lang="it-IT" sz="9200" b="1" dirty="0">
                <a:latin typeface="Century Gothic" panose="020B0502020202020204" pitchFamily="34" charset="0"/>
              </a:rPr>
              <a:t>	</a:t>
            </a:r>
            <a:r>
              <a:rPr lang="it-IT" sz="9200" b="1" dirty="0">
                <a:solidFill>
                  <a:schemeClr val="accent1"/>
                </a:solidFill>
                <a:latin typeface="Century Gothic" panose="020B0502020202020204" pitchFamily="34" charset="0"/>
              </a:rPr>
              <a:t>Criticità</a:t>
            </a:r>
          </a:p>
          <a:p>
            <a:pPr algn="just">
              <a:buNone/>
            </a:pPr>
            <a:endParaRPr lang="it-IT" b="1" dirty="0">
              <a:latin typeface="+mj-lt"/>
            </a:endParaRPr>
          </a:p>
          <a:p>
            <a:pPr algn="just"/>
            <a:r>
              <a:rPr lang="it-IT" sz="9200" b="1" dirty="0">
                <a:latin typeface="+mj-lt"/>
              </a:rPr>
              <a:t>Solo il 33% dei pazienti segue le raccomandazioni delle supplementazioni</a:t>
            </a:r>
          </a:p>
          <a:p>
            <a:pPr algn="just"/>
            <a:r>
              <a:rPr lang="it-IT" sz="9200" b="1" dirty="0">
                <a:latin typeface="+mj-lt"/>
              </a:rPr>
              <a:t>Il 7.3% abbandona la supplementazione dopo 2 anni dall’intervento</a:t>
            </a:r>
          </a:p>
          <a:p>
            <a:pPr algn="just"/>
            <a:r>
              <a:rPr lang="it-IT" sz="9200" b="1" dirty="0">
                <a:latin typeface="+mj-lt"/>
              </a:rPr>
              <a:t>Le differenze sull’incidenza di malnutrizione possono essere parzialmente spiegate dall’efficienza del team multidisciplinare che deve supervisionare la compliance alla dietoterapia e alla supplementazione</a:t>
            </a:r>
            <a:r>
              <a:rPr lang="fr-FR" sz="3700" dirty="0">
                <a:latin typeface="+mj-lt"/>
              </a:rPr>
              <a:t>	</a:t>
            </a:r>
          </a:p>
          <a:p>
            <a:pPr marL="0" indent="0" algn="just">
              <a:buNone/>
            </a:pPr>
            <a:endParaRPr lang="fr-FR" sz="5200" b="1" dirty="0">
              <a:latin typeface="+mj-lt"/>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p:cNvSpPr>
            <a:spLocks noGrp="1"/>
          </p:cNvSpPr>
          <p:nvPr>
            <p:ph idx="1"/>
          </p:nvPr>
        </p:nvSpPr>
        <p:spPr>
          <a:xfrm>
            <a:off x="1942415" y="2276872"/>
            <a:ext cx="6591985" cy="3777622"/>
          </a:xfrm>
        </p:spPr>
        <p:txBody>
          <a:bodyPr>
            <a:normAutofit fontScale="77500" lnSpcReduction="20000"/>
          </a:bodyPr>
          <a:lstStyle/>
          <a:p>
            <a:pPr algn="ctr">
              <a:buNone/>
            </a:pPr>
            <a:r>
              <a:rPr lang="it-IT" sz="3400" b="1" dirty="0">
                <a:solidFill>
                  <a:schemeClr val="accent1"/>
                </a:solidFill>
                <a:latin typeface="+mj-lt"/>
              </a:rPr>
              <a:t>Cambiamento stile di vita</a:t>
            </a:r>
          </a:p>
          <a:p>
            <a:pPr algn="just"/>
            <a:r>
              <a:rPr lang="it-IT" sz="2600" b="1" dirty="0">
                <a:latin typeface="+mj-lt"/>
              </a:rPr>
              <a:t>Si educa il paziente alla </a:t>
            </a:r>
            <a:r>
              <a:rPr lang="it-IT" sz="2600" b="1" dirty="0">
                <a:solidFill>
                  <a:schemeClr val="accent1"/>
                </a:solidFill>
                <a:latin typeface="+mj-lt"/>
              </a:rPr>
              <a:t>sana e corretta alimentazione</a:t>
            </a:r>
            <a:r>
              <a:rPr lang="it-IT" sz="2600" b="1" dirty="0">
                <a:latin typeface="+mj-lt"/>
              </a:rPr>
              <a:t>, essenziale per il trattamento riabilitativo</a:t>
            </a:r>
          </a:p>
          <a:p>
            <a:pPr marL="0" indent="0" algn="just">
              <a:buNone/>
            </a:pPr>
            <a:endParaRPr lang="it-IT" sz="2600" b="1" dirty="0">
              <a:latin typeface="+mj-lt"/>
            </a:endParaRPr>
          </a:p>
          <a:p>
            <a:pPr algn="just"/>
            <a:r>
              <a:rPr lang="it-IT" sz="2600" b="1" dirty="0">
                <a:latin typeface="+mj-lt"/>
              </a:rPr>
              <a:t>Si consiglia una </a:t>
            </a:r>
            <a:r>
              <a:rPr lang="it-IT" sz="2600" b="1" dirty="0">
                <a:solidFill>
                  <a:schemeClr val="accent1"/>
                </a:solidFill>
                <a:latin typeface="+mj-lt"/>
              </a:rPr>
              <a:t>costante ed assidua attività fisica </a:t>
            </a:r>
            <a:r>
              <a:rPr lang="it-IT" sz="2600" b="1" dirty="0">
                <a:latin typeface="+mj-lt"/>
              </a:rPr>
              <a:t>per una ottimale forma e salute del corpo</a:t>
            </a:r>
          </a:p>
          <a:p>
            <a:pPr marL="0" indent="0" algn="just">
              <a:buNone/>
            </a:pPr>
            <a:endParaRPr lang="it-IT" sz="2600" b="1" dirty="0">
              <a:latin typeface="+mj-lt"/>
            </a:endParaRPr>
          </a:p>
          <a:p>
            <a:pPr algn="just"/>
            <a:r>
              <a:rPr lang="it-IT" sz="2600" b="1" dirty="0">
                <a:latin typeface="+mj-lt"/>
              </a:rPr>
              <a:t>Si effettua un </a:t>
            </a:r>
            <a:r>
              <a:rPr lang="it-IT" sz="2600" b="1" dirty="0">
                <a:solidFill>
                  <a:schemeClr val="accent1"/>
                </a:solidFill>
                <a:latin typeface="+mj-lt"/>
              </a:rPr>
              <a:t>supporto psicologico </a:t>
            </a:r>
            <a:r>
              <a:rPr lang="it-IT" sz="2600" b="1" dirty="0">
                <a:latin typeface="+mj-lt"/>
              </a:rPr>
              <a:t>anche con gruppi psico-educazionali per assicurare il raggiungimento di un risultato valido ed efficace nel lungo termine</a:t>
            </a:r>
          </a:p>
          <a:p>
            <a:pPr marL="0" indent="0" algn="just">
              <a:buNone/>
            </a:pPr>
            <a:endParaRPr lang="it-IT" sz="2600" dirty="0">
              <a:latin typeface="+mj-lt"/>
            </a:endParaRPr>
          </a:p>
          <a:p>
            <a:pPr algn="just"/>
            <a:endParaRPr lang="it-IT" dirty="0">
              <a:latin typeface="+mj-lt"/>
            </a:endParaRPr>
          </a:p>
          <a:p>
            <a:pPr algn="just">
              <a:buNone/>
            </a:pPr>
            <a:endParaRPr lang="it-IT" dirty="0">
              <a:latin typeface="+mj-lt"/>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p:cNvSpPr>
            <a:spLocks noGrp="1"/>
          </p:cNvSpPr>
          <p:nvPr>
            <p:ph idx="1"/>
          </p:nvPr>
        </p:nvSpPr>
        <p:spPr/>
        <p:txBody>
          <a:bodyPr>
            <a:normAutofit fontScale="85000" lnSpcReduction="20000"/>
          </a:bodyPr>
          <a:lstStyle/>
          <a:p>
            <a:pPr algn="ctr">
              <a:buNone/>
            </a:pPr>
            <a:r>
              <a:rPr lang="it-IT" sz="3300" b="1" dirty="0">
                <a:solidFill>
                  <a:schemeClr val="accent1"/>
                </a:solidFill>
                <a:latin typeface="+mj-lt"/>
              </a:rPr>
              <a:t>Importanza attività fisica</a:t>
            </a:r>
          </a:p>
          <a:p>
            <a:pPr algn="ctr">
              <a:buNone/>
            </a:pPr>
            <a:endParaRPr lang="it-IT" b="1" dirty="0">
              <a:latin typeface="+mj-lt"/>
            </a:endParaRPr>
          </a:p>
          <a:p>
            <a:pPr algn="just"/>
            <a:r>
              <a:rPr lang="it-IT" sz="2800" b="1" dirty="0">
                <a:latin typeface="+mj-lt"/>
              </a:rPr>
              <a:t>Aumenta la </a:t>
            </a:r>
            <a:r>
              <a:rPr lang="it-IT" sz="2800" b="1" dirty="0" err="1">
                <a:latin typeface="+mj-lt"/>
              </a:rPr>
              <a:t>sensibiltà</a:t>
            </a:r>
            <a:r>
              <a:rPr lang="it-IT" sz="2800" b="1" dirty="0">
                <a:latin typeface="+mj-lt"/>
              </a:rPr>
              <a:t> insulinica</a:t>
            </a:r>
          </a:p>
          <a:p>
            <a:pPr algn="just"/>
            <a:r>
              <a:rPr lang="it-IT" sz="2800" b="1" dirty="0">
                <a:latin typeface="+mj-lt"/>
              </a:rPr>
              <a:t>Migliora il profilo lipidico</a:t>
            </a:r>
          </a:p>
          <a:p>
            <a:pPr algn="just"/>
            <a:r>
              <a:rPr lang="it-IT" sz="2800" b="1" dirty="0">
                <a:latin typeface="+mj-lt"/>
              </a:rPr>
              <a:t>Regolarizza la pressione arteriosa</a:t>
            </a:r>
          </a:p>
          <a:p>
            <a:pPr algn="just"/>
            <a:r>
              <a:rPr lang="it-IT" sz="2800" b="1" dirty="0">
                <a:latin typeface="+mj-lt"/>
              </a:rPr>
              <a:t>Migliora il benessere psico-fisico</a:t>
            </a:r>
          </a:p>
          <a:p>
            <a:pPr algn="just"/>
            <a:r>
              <a:rPr lang="it-IT" sz="2800" b="1" dirty="0">
                <a:latin typeface="+mj-lt"/>
              </a:rPr>
              <a:t>Riduce il rischio di cancro del seno e colon</a:t>
            </a:r>
          </a:p>
          <a:p>
            <a:pPr algn="just"/>
            <a:r>
              <a:rPr lang="it-IT" sz="2800" b="1" dirty="0">
                <a:latin typeface="+mj-lt"/>
              </a:rPr>
              <a:t>Aumenta l’aspettativa di vita</a:t>
            </a:r>
          </a:p>
          <a:p>
            <a:pPr algn="just">
              <a:buFontTx/>
              <a:buChar char="-"/>
            </a:pPr>
            <a:endParaRPr lang="it-IT" sz="3000" b="1" dirty="0">
              <a:latin typeface="+mj-lt"/>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p:cNvSpPr>
            <a:spLocks noGrp="1"/>
          </p:cNvSpPr>
          <p:nvPr>
            <p:ph idx="1"/>
          </p:nvPr>
        </p:nvSpPr>
        <p:spPr/>
        <p:txBody>
          <a:bodyPr>
            <a:normAutofit fontScale="40000" lnSpcReduction="20000"/>
          </a:bodyPr>
          <a:lstStyle/>
          <a:p>
            <a:pPr algn="ctr">
              <a:buNone/>
            </a:pPr>
            <a:r>
              <a:rPr lang="it-IT" sz="6000" b="1" dirty="0">
                <a:solidFill>
                  <a:schemeClr val="accent1"/>
                </a:solidFill>
                <a:latin typeface="+mj-lt"/>
              </a:rPr>
              <a:t>Attività fisica raccomandata</a:t>
            </a:r>
          </a:p>
          <a:p>
            <a:pPr algn="ctr">
              <a:buNone/>
            </a:pPr>
            <a:endParaRPr lang="it-IT" b="1" dirty="0"/>
          </a:p>
          <a:p>
            <a:pPr algn="just"/>
            <a:r>
              <a:rPr lang="it-IT" sz="4800" b="1" dirty="0">
                <a:latin typeface="Century Gothic" panose="020B0502020202020204" pitchFamily="34" charset="0"/>
              </a:rPr>
              <a:t>Attività fisica aerobica moderata deve includere: </a:t>
            </a:r>
          </a:p>
          <a:p>
            <a:pPr algn="just">
              <a:buNone/>
            </a:pPr>
            <a:r>
              <a:rPr lang="it-IT" sz="4800" b="1" dirty="0">
                <a:latin typeface="Century Gothic" panose="020B0502020202020204" pitchFamily="34" charset="0"/>
              </a:rPr>
              <a:t>	</a:t>
            </a:r>
            <a:r>
              <a:rPr lang="it-IT" sz="4800" b="1" dirty="0">
                <a:solidFill>
                  <a:schemeClr val="accent1"/>
                </a:solidFill>
                <a:latin typeface="Century Gothic" panose="020B0502020202020204" pitchFamily="34" charset="0"/>
              </a:rPr>
              <a:t>un minimo di 150 minuti a settimana (fino a 300 minuti), e un allenamento di forza 2-3 volte a settimana </a:t>
            </a:r>
          </a:p>
          <a:p>
            <a:pPr algn="just">
              <a:buNone/>
            </a:pPr>
            <a:endParaRPr lang="it-IT" sz="4800" b="1" dirty="0">
              <a:latin typeface="Century Gothic" panose="020B0502020202020204" pitchFamily="34" charset="0"/>
            </a:endParaRPr>
          </a:p>
          <a:p>
            <a:pPr algn="just"/>
            <a:r>
              <a:rPr lang="it-IT" sz="4800" b="1" dirty="0">
                <a:latin typeface="Century Gothic" panose="020B0502020202020204" pitchFamily="34" charset="0"/>
              </a:rPr>
              <a:t>Obiettivo: </a:t>
            </a:r>
            <a:r>
              <a:rPr lang="it-IT" sz="4800" b="1" dirty="0">
                <a:solidFill>
                  <a:schemeClr val="accent1"/>
                </a:solidFill>
                <a:latin typeface="Century Gothic" panose="020B0502020202020204" pitchFamily="34" charset="0"/>
              </a:rPr>
              <a:t>passare da 3.000 a 10.000 passi/die</a:t>
            </a:r>
          </a:p>
          <a:p>
            <a:pPr algn="just">
              <a:buNone/>
            </a:pPr>
            <a:endParaRPr lang="it-IT" sz="4800" b="1" dirty="0">
              <a:latin typeface="Century Gothic" panose="020B0502020202020204" pitchFamily="34" charset="0"/>
            </a:endParaRPr>
          </a:p>
          <a:p>
            <a:pPr algn="just">
              <a:buNone/>
            </a:pPr>
            <a:r>
              <a:rPr lang="it-IT" sz="4800" b="1" dirty="0">
                <a:latin typeface="Century Gothic" panose="020B0502020202020204" pitchFamily="34" charset="0"/>
              </a:rPr>
              <a:t>Sarà comunque da modulare in base alle caratteristiche del paziente, alle eventuali comorbilità e al tempo intercorso dall’intervento</a:t>
            </a:r>
            <a:endParaRPr lang="en-US" sz="2500" dirty="0">
              <a:latin typeface="+mj-lt"/>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526716AB-82C1-E41C-4105-147A29AE9581}"/>
              </a:ext>
            </a:extLst>
          </p:cNvPr>
          <p:cNvSpPr>
            <a:spLocks noGrp="1"/>
          </p:cNvSpPr>
          <p:nvPr>
            <p:ph type="title"/>
          </p:nvPr>
        </p:nvSpPr>
        <p:spPr/>
        <p:txBody>
          <a:bodyPr/>
          <a:lstStyle/>
          <a:p>
            <a:pPr algn="ctr"/>
            <a:r>
              <a:rPr lang="it-IT" sz="3600" b="1" dirty="0">
                <a:solidFill>
                  <a:schemeClr val="accent1"/>
                </a:solidFill>
              </a:rPr>
              <a:t>Follow up e prevenzione del </a:t>
            </a:r>
            <a:br>
              <a:rPr lang="it-IT" sz="3600" b="1" dirty="0">
                <a:solidFill>
                  <a:schemeClr val="accent1"/>
                </a:solidFill>
              </a:rPr>
            </a:br>
            <a:r>
              <a:rPr lang="it-IT" sz="3600" b="1" dirty="0">
                <a:solidFill>
                  <a:schemeClr val="accent1"/>
                </a:solidFill>
              </a:rPr>
              <a:t>drop out</a:t>
            </a:r>
            <a:endParaRPr lang="it-IT" dirty="0">
              <a:solidFill>
                <a:schemeClr val="accent1"/>
              </a:solidFill>
            </a:endParaRPr>
          </a:p>
        </p:txBody>
      </p:sp>
      <p:sp>
        <p:nvSpPr>
          <p:cNvPr id="3" name="Segnaposto contenuto 2">
            <a:extLst>
              <a:ext uri="{FF2B5EF4-FFF2-40B4-BE49-F238E27FC236}">
                <a16:creationId xmlns:a16="http://schemas.microsoft.com/office/drawing/2014/main" xmlns="" id="{5E63DBDC-F2E5-FAB0-2EA4-D28C768C88AE}"/>
              </a:ext>
            </a:extLst>
          </p:cNvPr>
          <p:cNvSpPr>
            <a:spLocks noGrp="1"/>
          </p:cNvSpPr>
          <p:nvPr>
            <p:ph idx="1"/>
          </p:nvPr>
        </p:nvSpPr>
        <p:spPr/>
        <p:txBody>
          <a:bodyPr>
            <a:normAutofit fontScale="70000" lnSpcReduction="20000"/>
          </a:bodyPr>
          <a:lstStyle/>
          <a:p>
            <a:pPr marL="0" indent="0" algn="just">
              <a:buNone/>
            </a:pPr>
            <a:r>
              <a:rPr lang="en-US" sz="2000" b="1" dirty="0" err="1">
                <a:latin typeface="+mj-lt"/>
              </a:rPr>
              <a:t>Bibliografia</a:t>
            </a:r>
            <a:endParaRPr lang="en-US" sz="2000" b="1" dirty="0">
              <a:latin typeface="+mj-lt"/>
            </a:endParaRPr>
          </a:p>
          <a:p>
            <a:pPr algn="just"/>
            <a:r>
              <a:rPr lang="en-US" sz="1900" b="1" dirty="0"/>
              <a:t>Clinical practice guidelines for the preoperative nutritional , metabolic, and nonsurgical support of the bariatric surgery patient 3013 update: </a:t>
            </a:r>
            <a:r>
              <a:rPr lang="en-US" sz="1900" b="1" dirty="0" err="1"/>
              <a:t>consponsoredby</a:t>
            </a:r>
            <a:r>
              <a:rPr lang="en-US" sz="1900" b="1" dirty="0"/>
              <a:t> American Society of Clinical Endocrinologists . The </a:t>
            </a:r>
            <a:r>
              <a:rPr lang="en-US" sz="1900" b="1" dirty="0" err="1"/>
              <a:t>Obesisity</a:t>
            </a:r>
            <a:r>
              <a:rPr lang="en-US" sz="1900" b="1" dirty="0"/>
              <a:t> Society and American Society for Metabolic and Bariatric Surgery</a:t>
            </a:r>
            <a:r>
              <a:rPr lang="en-US" sz="1900" i="1" dirty="0"/>
              <a:t>. </a:t>
            </a:r>
            <a:r>
              <a:rPr lang="en-US" sz="1900" i="1" dirty="0" err="1"/>
              <a:t>JIMechanick</a:t>
            </a:r>
            <a:r>
              <a:rPr lang="en-US" sz="1900" i="1" dirty="0"/>
              <a:t> et al.  Obesity (Silver Spring) 2013; 21 (sup 1) :S1-S27. </a:t>
            </a:r>
          </a:p>
          <a:p>
            <a:pPr algn="just"/>
            <a:r>
              <a:rPr lang="it-IT" sz="1900" b="1" dirty="0" err="1">
                <a:solidFill>
                  <a:srgbClr val="5B616B"/>
                </a:solidFill>
              </a:rPr>
              <a:t>Practical</a:t>
            </a:r>
            <a:r>
              <a:rPr lang="it-IT" sz="1900" b="1" dirty="0">
                <a:solidFill>
                  <a:srgbClr val="5B616B"/>
                </a:solidFill>
              </a:rPr>
              <a:t> </a:t>
            </a:r>
            <a:r>
              <a:rPr lang="it-IT" sz="1900" b="1" dirty="0" err="1">
                <a:solidFill>
                  <a:srgbClr val="5B616B"/>
                </a:solidFill>
              </a:rPr>
              <a:t>recomemendations</a:t>
            </a:r>
            <a:r>
              <a:rPr lang="it-IT" sz="1900" b="1" dirty="0">
                <a:solidFill>
                  <a:srgbClr val="5B616B"/>
                </a:solidFill>
              </a:rPr>
              <a:t> of the </a:t>
            </a:r>
            <a:r>
              <a:rPr lang="it-IT" sz="1900" b="1" dirty="0" err="1">
                <a:solidFill>
                  <a:srgbClr val="5B616B"/>
                </a:solidFill>
              </a:rPr>
              <a:t>Obesity</a:t>
            </a:r>
            <a:r>
              <a:rPr lang="it-IT" sz="1900" b="1" dirty="0">
                <a:solidFill>
                  <a:srgbClr val="5B616B"/>
                </a:solidFill>
              </a:rPr>
              <a:t> </a:t>
            </a:r>
            <a:r>
              <a:rPr lang="it-IT" sz="1900" b="1" dirty="0" err="1">
                <a:solidFill>
                  <a:srgbClr val="5B616B"/>
                </a:solidFill>
              </a:rPr>
              <a:t>Managment</a:t>
            </a:r>
            <a:r>
              <a:rPr lang="it-IT" sz="1900" b="1" dirty="0">
                <a:solidFill>
                  <a:srgbClr val="5B616B"/>
                </a:solidFill>
              </a:rPr>
              <a:t> Task Force of the </a:t>
            </a:r>
            <a:r>
              <a:rPr lang="it-IT" sz="1900" b="1" dirty="0" err="1">
                <a:solidFill>
                  <a:srgbClr val="5B616B"/>
                </a:solidFill>
              </a:rPr>
              <a:t>Eropean</a:t>
            </a:r>
            <a:r>
              <a:rPr lang="it-IT" sz="1900" b="1" dirty="0">
                <a:solidFill>
                  <a:srgbClr val="5B616B"/>
                </a:solidFill>
              </a:rPr>
              <a:t> </a:t>
            </a:r>
            <a:r>
              <a:rPr lang="it-IT" sz="1900" b="1" dirty="0" err="1">
                <a:solidFill>
                  <a:srgbClr val="5B616B"/>
                </a:solidFill>
              </a:rPr>
              <a:t>association</a:t>
            </a:r>
            <a:r>
              <a:rPr lang="it-IT" sz="1900" b="1" dirty="0">
                <a:solidFill>
                  <a:srgbClr val="5B616B"/>
                </a:solidFill>
              </a:rPr>
              <a:t> for the study of </a:t>
            </a:r>
            <a:r>
              <a:rPr lang="it-IT" sz="1900" b="1" dirty="0" err="1">
                <a:solidFill>
                  <a:srgbClr val="5B616B"/>
                </a:solidFill>
              </a:rPr>
              <a:t>Obesity</a:t>
            </a:r>
            <a:r>
              <a:rPr lang="it-IT" sz="1900" b="1" dirty="0">
                <a:solidFill>
                  <a:srgbClr val="5B616B"/>
                </a:solidFill>
              </a:rPr>
              <a:t> for the post-</a:t>
            </a:r>
            <a:r>
              <a:rPr lang="it-IT" sz="1900" b="1" dirty="0" err="1">
                <a:solidFill>
                  <a:srgbClr val="5B616B"/>
                </a:solidFill>
              </a:rPr>
              <a:t>bariatric</a:t>
            </a:r>
            <a:r>
              <a:rPr lang="it-IT" sz="1900" b="1" dirty="0">
                <a:solidFill>
                  <a:srgbClr val="5B616B"/>
                </a:solidFill>
              </a:rPr>
              <a:t> surgery </a:t>
            </a:r>
            <a:r>
              <a:rPr lang="it-IT" sz="1900" b="1" dirty="0" err="1">
                <a:solidFill>
                  <a:srgbClr val="5B616B"/>
                </a:solidFill>
              </a:rPr>
              <a:t>medical</a:t>
            </a:r>
            <a:r>
              <a:rPr lang="it-IT" sz="1900" b="1" dirty="0">
                <a:solidFill>
                  <a:srgbClr val="5B616B"/>
                </a:solidFill>
              </a:rPr>
              <a:t> </a:t>
            </a:r>
            <a:r>
              <a:rPr lang="it-IT" sz="1900" b="1" dirty="0" err="1">
                <a:solidFill>
                  <a:srgbClr val="5B616B"/>
                </a:solidFill>
              </a:rPr>
              <a:t>menagement</a:t>
            </a:r>
            <a:r>
              <a:rPr lang="it-IT" sz="1900" dirty="0">
                <a:solidFill>
                  <a:srgbClr val="5B616B"/>
                </a:solidFill>
              </a:rPr>
              <a:t>. Busetto L et al. </a:t>
            </a:r>
            <a:r>
              <a:rPr lang="it-IT" sz="1900" dirty="0" err="1">
                <a:solidFill>
                  <a:srgbClr val="5B616B"/>
                </a:solidFill>
              </a:rPr>
              <a:t>Obes</a:t>
            </a:r>
            <a:r>
              <a:rPr lang="it-IT" sz="1900" dirty="0">
                <a:solidFill>
                  <a:srgbClr val="5B616B"/>
                </a:solidFill>
              </a:rPr>
              <a:t> </a:t>
            </a:r>
            <a:r>
              <a:rPr lang="it-IT" sz="1900" dirty="0" err="1">
                <a:solidFill>
                  <a:srgbClr val="5B616B"/>
                </a:solidFill>
              </a:rPr>
              <a:t>Facts</a:t>
            </a:r>
            <a:r>
              <a:rPr lang="it-IT" sz="1900" dirty="0">
                <a:solidFill>
                  <a:srgbClr val="5B616B"/>
                </a:solidFill>
              </a:rPr>
              <a:t> 2017;  10:597-632. </a:t>
            </a:r>
            <a:endParaRPr lang="it-IT" sz="1900" i="1" dirty="0"/>
          </a:p>
          <a:p>
            <a:pPr algn="just"/>
            <a:r>
              <a:rPr lang="en-US" sz="1900" b="1" dirty="0"/>
              <a:t>Nutrition, Physical Activity, and Prescription of Supplement in pre and post bariatric surgery patients: a </a:t>
            </a:r>
            <a:r>
              <a:rPr lang="en-US" sz="1900" b="1" dirty="0" err="1"/>
              <a:t>Pratical</a:t>
            </a:r>
            <a:r>
              <a:rPr lang="en-US" sz="1900" b="1" dirty="0"/>
              <a:t> Guideline. </a:t>
            </a:r>
            <a:r>
              <a:rPr lang="en-US" sz="1900" dirty="0" err="1"/>
              <a:t>Mastaneh</a:t>
            </a:r>
            <a:r>
              <a:rPr lang="en-US" sz="1900" dirty="0"/>
              <a:t> RT et al. </a:t>
            </a:r>
            <a:r>
              <a:rPr lang="en-US" sz="1900" i="1" dirty="0"/>
              <a:t>Obesity Surgery 2019; 29: 3385-3400</a:t>
            </a:r>
            <a:endParaRPr lang="en-US" sz="1900" dirty="0"/>
          </a:p>
          <a:p>
            <a:r>
              <a:rPr lang="it-IT" sz="1900" b="1" dirty="0" err="1"/>
              <a:t>Effect</a:t>
            </a:r>
            <a:r>
              <a:rPr lang="it-IT" sz="1900" b="1" dirty="0"/>
              <a:t> of </a:t>
            </a:r>
            <a:r>
              <a:rPr lang="it-IT" sz="1900" b="1" dirty="0" err="1"/>
              <a:t>exercise</a:t>
            </a:r>
            <a:r>
              <a:rPr lang="it-IT" sz="1900" b="1" dirty="0"/>
              <a:t> training </a:t>
            </a:r>
            <a:r>
              <a:rPr lang="it-IT" sz="1900" b="1" dirty="0" err="1"/>
              <a:t>before</a:t>
            </a:r>
            <a:r>
              <a:rPr lang="it-IT" sz="1900" b="1" dirty="0"/>
              <a:t> and </a:t>
            </a:r>
            <a:r>
              <a:rPr lang="it-IT" sz="1900" b="1" dirty="0" err="1"/>
              <a:t>aftervbariatric</a:t>
            </a:r>
            <a:r>
              <a:rPr lang="it-IT" sz="1900" b="1" dirty="0"/>
              <a:t> surgery : a </a:t>
            </a:r>
            <a:r>
              <a:rPr lang="it-IT" sz="1900" b="1" dirty="0" err="1"/>
              <a:t>systematic</a:t>
            </a:r>
            <a:r>
              <a:rPr lang="it-IT" sz="1900" b="1" dirty="0"/>
              <a:t> review and meta-</a:t>
            </a:r>
            <a:r>
              <a:rPr lang="it-IT" sz="1900" b="1" dirty="0" err="1"/>
              <a:t>analysis</a:t>
            </a:r>
            <a:r>
              <a:rPr lang="it-IT" sz="1900" dirty="0"/>
              <a:t>. </a:t>
            </a:r>
            <a:r>
              <a:rPr lang="it-IT" sz="1900" i="1" dirty="0"/>
              <a:t>A. </a:t>
            </a:r>
            <a:r>
              <a:rPr lang="it-IT" sz="1900" i="1" dirty="0" err="1"/>
              <a:t>Bellicha</a:t>
            </a:r>
            <a:r>
              <a:rPr lang="it-IT" sz="1900" i="1" dirty="0"/>
              <a:t> et al.  </a:t>
            </a:r>
            <a:r>
              <a:rPr lang="it-IT" sz="1900" i="1" dirty="0" err="1"/>
              <a:t>Obes</a:t>
            </a:r>
            <a:r>
              <a:rPr lang="it-IT" sz="1900" i="1" dirty="0"/>
              <a:t> </a:t>
            </a:r>
            <a:r>
              <a:rPr lang="it-IT" sz="1900" i="1" dirty="0" err="1"/>
              <a:t>Rev</a:t>
            </a:r>
            <a:r>
              <a:rPr lang="it-IT" sz="1900" i="1" dirty="0"/>
              <a:t> </a:t>
            </a:r>
            <a:r>
              <a:rPr lang="it-IT" sz="1900" b="0" i="0" dirty="0">
                <a:solidFill>
                  <a:srgbClr val="5B616B"/>
                </a:solidFill>
                <a:effectLst/>
              </a:rPr>
              <a:t>2021 Jul;22 </a:t>
            </a:r>
            <a:r>
              <a:rPr lang="it-IT" sz="1900" b="0" i="0" dirty="0" err="1">
                <a:solidFill>
                  <a:srgbClr val="5B616B"/>
                </a:solidFill>
                <a:effectLst/>
              </a:rPr>
              <a:t>Suppl</a:t>
            </a:r>
            <a:r>
              <a:rPr lang="it-IT" sz="1900" b="0" i="0" dirty="0">
                <a:solidFill>
                  <a:srgbClr val="5B616B"/>
                </a:solidFill>
                <a:effectLst/>
              </a:rPr>
              <a:t> 4(</a:t>
            </a:r>
            <a:r>
              <a:rPr lang="it-IT" sz="1900" b="0" i="0" dirty="0" err="1">
                <a:solidFill>
                  <a:srgbClr val="5B616B"/>
                </a:solidFill>
                <a:effectLst/>
              </a:rPr>
              <a:t>Suppl</a:t>
            </a:r>
            <a:r>
              <a:rPr lang="it-IT" sz="1900" b="0" i="0" dirty="0">
                <a:solidFill>
                  <a:srgbClr val="5B616B"/>
                </a:solidFill>
                <a:effectLst/>
              </a:rPr>
              <a:t> 4):e13296</a:t>
            </a:r>
          </a:p>
          <a:p>
            <a:r>
              <a:rPr lang="en-US" sz="1900" b="1" dirty="0" err="1"/>
              <a:t>Analisys</a:t>
            </a:r>
            <a:r>
              <a:rPr lang="en-US" sz="1900" b="1" dirty="0"/>
              <a:t> of the </a:t>
            </a:r>
            <a:r>
              <a:rPr lang="en-US" sz="1900" b="1" dirty="0" err="1"/>
              <a:t>relantionship</a:t>
            </a:r>
            <a:r>
              <a:rPr lang="en-US" sz="1900" b="1" dirty="0"/>
              <a:t> between physical activity and the factors related to weight management of bariatric surgery patients. </a:t>
            </a:r>
            <a:r>
              <a:rPr lang="en-US" sz="1900" dirty="0"/>
              <a:t>S </a:t>
            </a:r>
            <a:r>
              <a:rPr lang="en-US" sz="1900" dirty="0" err="1"/>
              <a:t>Tastan</a:t>
            </a:r>
            <a:r>
              <a:rPr lang="en-US" sz="1900" dirty="0"/>
              <a:t> et al. </a:t>
            </a:r>
            <a:r>
              <a:rPr lang="en-US" sz="1900" i="1" dirty="0"/>
              <a:t>Iran J Public Health 2023 </a:t>
            </a:r>
            <a:r>
              <a:rPr lang="en-US" sz="1900" i="1" dirty="0" err="1"/>
              <a:t>nov</a:t>
            </a:r>
            <a:r>
              <a:rPr lang="en-US" sz="1900" i="1" dirty="0"/>
              <a:t> ; 52 (11): 2417-2426. </a:t>
            </a:r>
            <a:endParaRPr lang="it-IT" sz="1900" i="1" dirty="0"/>
          </a:p>
          <a:p>
            <a:pPr marL="0" indent="0">
              <a:buNone/>
            </a:pPr>
            <a:endParaRPr lang="it-IT" sz="1200" b="0" i="0" dirty="0">
              <a:solidFill>
                <a:srgbClr val="5B616B"/>
              </a:solidFill>
              <a:effectLst/>
              <a:latin typeface="Century Gothic" panose="020B0502020202020204" pitchFamily="34" charset="0"/>
            </a:endParaRPr>
          </a:p>
        </p:txBody>
      </p:sp>
    </p:spTree>
    <p:extLst>
      <p:ext uri="{BB962C8B-B14F-4D97-AF65-F5344CB8AC3E}">
        <p14:creationId xmlns:p14="http://schemas.microsoft.com/office/powerpoint/2010/main" xmlns="" val="327159724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0F22E80-F31F-FD55-880D-EF533B7E6FB9}"/>
              </a:ext>
            </a:extLst>
          </p:cNvPr>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a:extLst>
              <a:ext uri="{FF2B5EF4-FFF2-40B4-BE49-F238E27FC236}">
                <a16:creationId xmlns:a16="http://schemas.microsoft.com/office/drawing/2014/main" xmlns="" id="{99E3DD58-A12E-2A9B-E807-5B704DDE41F8}"/>
              </a:ext>
            </a:extLst>
          </p:cNvPr>
          <p:cNvSpPr>
            <a:spLocks noGrp="1"/>
          </p:cNvSpPr>
          <p:nvPr>
            <p:ph idx="1"/>
          </p:nvPr>
        </p:nvSpPr>
        <p:spPr/>
        <p:txBody>
          <a:bodyPr>
            <a:normAutofit fontScale="25000" lnSpcReduction="20000"/>
          </a:bodyPr>
          <a:lstStyle/>
          <a:p>
            <a:pPr marL="0" indent="0" algn="ctr">
              <a:buNone/>
            </a:pPr>
            <a:r>
              <a:rPr lang="it-IT" sz="8800" b="1" dirty="0">
                <a:solidFill>
                  <a:schemeClr val="accent1"/>
                </a:solidFill>
                <a:latin typeface="Century Gothic" panose="020B0502020202020204" pitchFamily="34" charset="0"/>
              </a:rPr>
              <a:t>Terapia Farmacologica dell’Obesità</a:t>
            </a:r>
          </a:p>
          <a:p>
            <a:pPr marL="0" indent="0" algn="just">
              <a:buNone/>
            </a:pPr>
            <a:r>
              <a:rPr lang="it-IT" sz="6400" b="1" dirty="0">
                <a:latin typeface="Century Gothic" panose="020B0502020202020204" pitchFamily="34" charset="0"/>
              </a:rPr>
              <a:t>Vi sono più studi sull’uso di terapie farmacologiche da usarsi sia in fase PRE intervento, sia quando non è necessario o possibile effettuare l’intervento, sia nel caso di Weight </a:t>
            </a:r>
            <a:r>
              <a:rPr lang="it-IT" sz="6400" b="1" dirty="0" err="1">
                <a:latin typeface="Century Gothic" panose="020B0502020202020204" pitchFamily="34" charset="0"/>
              </a:rPr>
              <a:t>Regain</a:t>
            </a:r>
            <a:r>
              <a:rPr lang="it-IT" sz="6400" b="1" dirty="0">
                <a:latin typeface="Century Gothic" panose="020B0502020202020204" pitchFamily="34" charset="0"/>
              </a:rPr>
              <a:t> </a:t>
            </a:r>
            <a:r>
              <a:rPr lang="it-IT" sz="6400" b="1" dirty="0" smtClean="0">
                <a:latin typeface="Century Gothic" panose="020B0502020202020204" pitchFamily="34" charset="0"/>
              </a:rPr>
              <a:t>POST </a:t>
            </a:r>
            <a:r>
              <a:rPr lang="it-IT" sz="6400" b="1" dirty="0">
                <a:latin typeface="Century Gothic" panose="020B0502020202020204" pitchFamily="34" charset="0"/>
              </a:rPr>
              <a:t>chirurgia bariatrica. Tra i famaci studiati per sicurezza ed efficacia ricordo la </a:t>
            </a:r>
            <a:r>
              <a:rPr lang="it-IT" sz="6400" b="1" dirty="0" err="1">
                <a:solidFill>
                  <a:schemeClr val="accent1"/>
                </a:solidFill>
                <a:latin typeface="Century Gothic" panose="020B0502020202020204" pitchFamily="34" charset="0"/>
              </a:rPr>
              <a:t>Liraglutide</a:t>
            </a:r>
            <a:r>
              <a:rPr lang="it-IT" sz="6400" b="1" dirty="0">
                <a:latin typeface="Century Gothic" panose="020B0502020202020204" pitchFamily="34" charset="0"/>
              </a:rPr>
              <a:t>. </a:t>
            </a:r>
          </a:p>
          <a:p>
            <a:pPr marL="0" indent="0" algn="just">
              <a:buNone/>
            </a:pPr>
            <a:endParaRPr lang="it-IT" sz="6400" b="1" dirty="0">
              <a:latin typeface="Century Gothic" panose="020B0502020202020204" pitchFamily="34" charset="0"/>
            </a:endParaRPr>
          </a:p>
          <a:p>
            <a:pPr marL="0" indent="0">
              <a:buNone/>
            </a:pPr>
            <a:r>
              <a:rPr lang="it-IT" sz="4800" b="1" i="0" dirty="0">
                <a:solidFill>
                  <a:srgbClr val="212121"/>
                </a:solidFill>
                <a:effectLst/>
                <a:latin typeface="Century Gothic" panose="020B0502020202020204" pitchFamily="34" charset="0"/>
              </a:rPr>
              <a:t>Bibliografia</a:t>
            </a:r>
          </a:p>
          <a:p>
            <a:r>
              <a:rPr lang="it-IT" sz="4800" b="1" i="0" dirty="0">
                <a:solidFill>
                  <a:srgbClr val="212121"/>
                </a:solidFill>
                <a:effectLst/>
                <a:latin typeface="Century Gothic" panose="020B0502020202020204" pitchFamily="34" charset="0"/>
              </a:rPr>
              <a:t>Wharton S, </a:t>
            </a:r>
            <a:r>
              <a:rPr lang="it-IT" sz="4800" b="1" i="0" dirty="0" err="1">
                <a:solidFill>
                  <a:srgbClr val="212121"/>
                </a:solidFill>
                <a:effectLst/>
                <a:latin typeface="Century Gothic" panose="020B0502020202020204" pitchFamily="34" charset="0"/>
              </a:rPr>
              <a:t>Kuk</a:t>
            </a:r>
            <a:r>
              <a:rPr lang="it-IT" sz="4800" b="1" i="0" dirty="0">
                <a:solidFill>
                  <a:srgbClr val="212121"/>
                </a:solidFill>
                <a:effectLst/>
                <a:latin typeface="Century Gothic" panose="020B0502020202020204" pitchFamily="34" charset="0"/>
              </a:rPr>
              <a:t> JL, </a:t>
            </a:r>
            <a:r>
              <a:rPr lang="it-IT" sz="4800" b="1" i="0" dirty="0" err="1">
                <a:solidFill>
                  <a:srgbClr val="212121"/>
                </a:solidFill>
                <a:effectLst/>
                <a:latin typeface="Century Gothic" panose="020B0502020202020204" pitchFamily="34" charset="0"/>
              </a:rPr>
              <a:t>Luszczynski</a:t>
            </a:r>
            <a:r>
              <a:rPr lang="it-IT" sz="4800" b="1" i="0" dirty="0">
                <a:solidFill>
                  <a:srgbClr val="212121"/>
                </a:solidFill>
                <a:effectLst/>
                <a:latin typeface="Century Gothic" panose="020B0502020202020204" pitchFamily="34" charset="0"/>
              </a:rPr>
              <a:t> M, et al. </a:t>
            </a:r>
            <a:r>
              <a:rPr lang="it-IT" sz="4800" b="1" i="0" dirty="0" err="1">
                <a:solidFill>
                  <a:srgbClr val="212121"/>
                </a:solidFill>
                <a:effectLst/>
                <a:latin typeface="Century Gothic" panose="020B0502020202020204" pitchFamily="34" charset="0"/>
              </a:rPr>
              <a:t>Liraglutide</a:t>
            </a:r>
            <a:r>
              <a:rPr lang="it-IT" sz="4800" b="1" i="0" dirty="0">
                <a:solidFill>
                  <a:srgbClr val="212121"/>
                </a:solidFill>
                <a:effectLst/>
                <a:latin typeface="Century Gothic" panose="020B0502020202020204" pitchFamily="34" charset="0"/>
              </a:rPr>
              <a:t> 3.0 mg for the management of </a:t>
            </a:r>
            <a:r>
              <a:rPr lang="it-IT" sz="4800" b="1" i="0" dirty="0" err="1">
                <a:solidFill>
                  <a:srgbClr val="212121"/>
                </a:solidFill>
                <a:effectLst/>
                <a:latin typeface="Century Gothic" panose="020B0502020202020204" pitchFamily="34" charset="0"/>
              </a:rPr>
              <a:t>insufficient</a:t>
            </a:r>
            <a:r>
              <a:rPr lang="it-IT" sz="4800" b="1" i="0" dirty="0">
                <a:solidFill>
                  <a:srgbClr val="212121"/>
                </a:solidFill>
                <a:effectLst/>
                <a:latin typeface="Century Gothic" panose="020B0502020202020204" pitchFamily="34" charset="0"/>
              </a:rPr>
              <a:t> weight </a:t>
            </a:r>
            <a:r>
              <a:rPr lang="it-IT" sz="4800" b="1" i="0" dirty="0" err="1">
                <a:solidFill>
                  <a:srgbClr val="212121"/>
                </a:solidFill>
                <a:effectLst/>
                <a:latin typeface="Century Gothic" panose="020B0502020202020204" pitchFamily="34" charset="0"/>
              </a:rPr>
              <a:t>loss</a:t>
            </a:r>
            <a:r>
              <a:rPr lang="it-IT" sz="4800" b="1" i="0" dirty="0">
                <a:solidFill>
                  <a:srgbClr val="212121"/>
                </a:solidFill>
                <a:effectLst/>
                <a:latin typeface="Century Gothic" panose="020B0502020202020204" pitchFamily="34" charset="0"/>
              </a:rPr>
              <a:t> or </a:t>
            </a:r>
            <a:r>
              <a:rPr lang="it-IT" sz="4800" b="1" i="0" dirty="0" err="1">
                <a:solidFill>
                  <a:srgbClr val="212121"/>
                </a:solidFill>
                <a:effectLst/>
                <a:latin typeface="Century Gothic" panose="020B0502020202020204" pitchFamily="34" charset="0"/>
              </a:rPr>
              <a:t>excessive</a:t>
            </a:r>
            <a:r>
              <a:rPr lang="it-IT" sz="4800" b="1" i="0" dirty="0">
                <a:solidFill>
                  <a:srgbClr val="212121"/>
                </a:solidFill>
                <a:effectLst/>
                <a:latin typeface="Century Gothic" panose="020B0502020202020204" pitchFamily="34" charset="0"/>
              </a:rPr>
              <a:t> weight </a:t>
            </a:r>
            <a:r>
              <a:rPr lang="it-IT" sz="4800" b="1" i="0" dirty="0" err="1">
                <a:solidFill>
                  <a:srgbClr val="212121"/>
                </a:solidFill>
                <a:effectLst/>
                <a:latin typeface="Century Gothic" panose="020B0502020202020204" pitchFamily="34" charset="0"/>
              </a:rPr>
              <a:t>regain</a:t>
            </a:r>
            <a:r>
              <a:rPr lang="it-IT" sz="4800" b="1" i="0" dirty="0">
                <a:solidFill>
                  <a:srgbClr val="212121"/>
                </a:solidFill>
                <a:effectLst/>
                <a:latin typeface="Century Gothic" panose="020B0502020202020204" pitchFamily="34" charset="0"/>
              </a:rPr>
              <a:t> post‐</a:t>
            </a:r>
            <a:r>
              <a:rPr lang="it-IT" sz="4800" b="1" i="0" dirty="0" err="1">
                <a:solidFill>
                  <a:srgbClr val="212121"/>
                </a:solidFill>
                <a:effectLst/>
                <a:latin typeface="Century Gothic" panose="020B0502020202020204" pitchFamily="34" charset="0"/>
              </a:rPr>
              <a:t>bariatric</a:t>
            </a:r>
            <a:r>
              <a:rPr lang="it-IT" sz="4800" b="1" i="0" dirty="0">
                <a:solidFill>
                  <a:srgbClr val="212121"/>
                </a:solidFill>
                <a:effectLst/>
                <a:latin typeface="Century Gothic" panose="020B0502020202020204" pitchFamily="34" charset="0"/>
              </a:rPr>
              <a:t> surgery</a:t>
            </a:r>
            <a:r>
              <a:rPr lang="it-IT" sz="4800" b="0" i="0" dirty="0">
                <a:solidFill>
                  <a:srgbClr val="212121"/>
                </a:solidFill>
                <a:effectLst/>
                <a:latin typeface="Century Gothic" panose="020B0502020202020204" pitchFamily="34" charset="0"/>
              </a:rPr>
              <a:t>. </a:t>
            </a:r>
            <a:r>
              <a:rPr lang="it-IT" sz="4800" b="0" i="0" dirty="0" err="1">
                <a:solidFill>
                  <a:srgbClr val="212121"/>
                </a:solidFill>
                <a:effectLst/>
                <a:latin typeface="Century Gothic" panose="020B0502020202020204" pitchFamily="34" charset="0"/>
              </a:rPr>
              <a:t>Clin</a:t>
            </a:r>
            <a:r>
              <a:rPr lang="it-IT" sz="4800" dirty="0">
                <a:solidFill>
                  <a:srgbClr val="212121"/>
                </a:solidFill>
                <a:latin typeface="Century Gothic" panose="020B0502020202020204" pitchFamily="34" charset="0"/>
              </a:rPr>
              <a:t> </a:t>
            </a:r>
            <a:r>
              <a:rPr lang="it-IT" sz="4800" b="0" i="0" dirty="0" err="1">
                <a:solidFill>
                  <a:srgbClr val="212121"/>
                </a:solidFill>
                <a:effectLst/>
                <a:latin typeface="Century Gothic" panose="020B0502020202020204" pitchFamily="34" charset="0"/>
              </a:rPr>
              <a:t>Obes</a:t>
            </a:r>
            <a:r>
              <a:rPr lang="it-IT" sz="4800" b="0" i="0" dirty="0">
                <a:solidFill>
                  <a:srgbClr val="212121"/>
                </a:solidFill>
                <a:effectLst/>
                <a:latin typeface="Century Gothic" panose="020B0502020202020204" pitchFamily="34" charset="0"/>
              </a:rPr>
              <a:t>. 2019;9(4).</a:t>
            </a:r>
          </a:p>
          <a:p>
            <a:r>
              <a:rPr lang="it-IT" sz="4800" b="1" i="0" dirty="0" err="1">
                <a:solidFill>
                  <a:srgbClr val="212121"/>
                </a:solidFill>
                <a:effectLst/>
                <a:latin typeface="Century Gothic" panose="020B0502020202020204" pitchFamily="34" charset="0"/>
              </a:rPr>
              <a:t>Efficacy</a:t>
            </a:r>
            <a:r>
              <a:rPr lang="it-IT" sz="4800" b="1" i="0" dirty="0">
                <a:solidFill>
                  <a:srgbClr val="212121"/>
                </a:solidFill>
                <a:effectLst/>
                <a:latin typeface="Century Gothic" panose="020B0502020202020204" pitchFamily="34" charset="0"/>
              </a:rPr>
              <a:t> and </a:t>
            </a:r>
            <a:r>
              <a:rPr lang="it-IT" sz="4800" b="1" i="0" dirty="0" err="1">
                <a:solidFill>
                  <a:srgbClr val="212121"/>
                </a:solidFill>
                <a:effectLst/>
                <a:latin typeface="Century Gothic" panose="020B0502020202020204" pitchFamily="34" charset="0"/>
              </a:rPr>
              <a:t>safety</a:t>
            </a:r>
            <a:r>
              <a:rPr lang="it-IT" sz="4800" b="1" i="0" dirty="0">
                <a:solidFill>
                  <a:srgbClr val="212121"/>
                </a:solidFill>
                <a:effectLst/>
                <a:latin typeface="Century Gothic" panose="020B0502020202020204" pitchFamily="34" charset="0"/>
              </a:rPr>
              <a:t> of </a:t>
            </a:r>
            <a:r>
              <a:rPr lang="it-IT" sz="4800" b="1" i="0" dirty="0" err="1">
                <a:solidFill>
                  <a:srgbClr val="212121"/>
                </a:solidFill>
                <a:effectLst/>
                <a:latin typeface="Century Gothic" panose="020B0502020202020204" pitchFamily="34" charset="0"/>
              </a:rPr>
              <a:t>liraglutide</a:t>
            </a:r>
            <a:r>
              <a:rPr lang="it-IT" sz="4800" b="1" i="0" dirty="0">
                <a:solidFill>
                  <a:srgbClr val="212121"/>
                </a:solidFill>
                <a:effectLst/>
                <a:latin typeface="Century Gothic" panose="020B0502020202020204" pitchFamily="34" charset="0"/>
              </a:rPr>
              <a:t> 3.0 mg in </a:t>
            </a:r>
            <a:r>
              <a:rPr lang="it-IT" sz="4800" b="1" i="0" dirty="0" err="1">
                <a:solidFill>
                  <a:srgbClr val="212121"/>
                </a:solidFill>
                <a:effectLst/>
                <a:latin typeface="Century Gothic" panose="020B0502020202020204" pitchFamily="34" charset="0"/>
              </a:rPr>
              <a:t>individuals</a:t>
            </a:r>
            <a:r>
              <a:rPr lang="it-IT" sz="4800" b="1" i="0" dirty="0">
                <a:solidFill>
                  <a:srgbClr val="212121"/>
                </a:solidFill>
                <a:effectLst/>
                <a:latin typeface="Century Gothic" panose="020B0502020202020204" pitchFamily="34" charset="0"/>
              </a:rPr>
              <a:t> with </a:t>
            </a:r>
            <a:r>
              <a:rPr lang="it-IT" sz="4800" b="1" i="0" dirty="0" err="1">
                <a:solidFill>
                  <a:srgbClr val="212121"/>
                </a:solidFill>
                <a:effectLst/>
                <a:latin typeface="Century Gothic" panose="020B0502020202020204" pitchFamily="34" charset="0"/>
              </a:rPr>
              <a:t>overweight</a:t>
            </a:r>
            <a:r>
              <a:rPr lang="it-IT" sz="4800" b="1" i="0" dirty="0">
                <a:solidFill>
                  <a:srgbClr val="212121"/>
                </a:solidFill>
                <a:effectLst/>
                <a:latin typeface="Century Gothic" panose="020B0502020202020204" pitchFamily="34" charset="0"/>
              </a:rPr>
              <a:t> or </a:t>
            </a:r>
            <a:r>
              <a:rPr lang="it-IT" sz="4800" b="1" i="0" dirty="0" err="1">
                <a:solidFill>
                  <a:srgbClr val="212121"/>
                </a:solidFill>
                <a:effectLst/>
                <a:latin typeface="Century Gothic" panose="020B0502020202020204" pitchFamily="34" charset="0"/>
              </a:rPr>
              <a:t>obesity</a:t>
            </a:r>
            <a:r>
              <a:rPr lang="it-IT" sz="4800" b="1" i="0" dirty="0">
                <a:solidFill>
                  <a:srgbClr val="212121"/>
                </a:solidFill>
                <a:effectLst/>
                <a:latin typeface="Century Gothic" panose="020B0502020202020204" pitchFamily="34" charset="0"/>
              </a:rPr>
              <a:t> and </a:t>
            </a:r>
            <a:r>
              <a:rPr lang="it-IT" sz="4800" b="1" i="0" dirty="0" err="1">
                <a:solidFill>
                  <a:srgbClr val="212121"/>
                </a:solidFill>
                <a:effectLst/>
                <a:latin typeface="Century Gothic" panose="020B0502020202020204" pitchFamily="34" charset="0"/>
              </a:rPr>
              <a:t>type</a:t>
            </a:r>
            <a:r>
              <a:rPr lang="it-IT" sz="4800" b="1" i="0" dirty="0">
                <a:solidFill>
                  <a:srgbClr val="212121"/>
                </a:solidFill>
                <a:effectLst/>
                <a:latin typeface="Century Gothic" panose="020B0502020202020204" pitchFamily="34" charset="0"/>
              </a:rPr>
              <a:t> 2 </a:t>
            </a:r>
            <a:r>
              <a:rPr lang="it-IT" sz="4800" b="1" i="0" dirty="0" err="1">
                <a:solidFill>
                  <a:srgbClr val="212121"/>
                </a:solidFill>
                <a:effectLst/>
                <a:latin typeface="Century Gothic" panose="020B0502020202020204" pitchFamily="34" charset="0"/>
              </a:rPr>
              <a:t>diabetes</a:t>
            </a:r>
            <a:r>
              <a:rPr lang="it-IT" sz="4800" b="1" i="0" dirty="0">
                <a:solidFill>
                  <a:srgbClr val="212121"/>
                </a:solidFill>
                <a:effectLst/>
                <a:latin typeface="Century Gothic" panose="020B0502020202020204" pitchFamily="34" charset="0"/>
              </a:rPr>
              <a:t> </a:t>
            </a:r>
            <a:r>
              <a:rPr lang="it-IT" sz="4800" b="1" i="0" dirty="0" err="1">
                <a:solidFill>
                  <a:srgbClr val="212121"/>
                </a:solidFill>
                <a:effectLst/>
                <a:latin typeface="Century Gothic" panose="020B0502020202020204" pitchFamily="34" charset="0"/>
              </a:rPr>
              <a:t>treated</a:t>
            </a:r>
            <a:r>
              <a:rPr lang="it-IT" sz="4800" b="1" i="0" dirty="0">
                <a:solidFill>
                  <a:srgbClr val="212121"/>
                </a:solidFill>
                <a:effectLst/>
                <a:latin typeface="Century Gothic" panose="020B0502020202020204" pitchFamily="34" charset="0"/>
              </a:rPr>
              <a:t> with </a:t>
            </a:r>
            <a:r>
              <a:rPr lang="it-IT" sz="4800" b="1" i="0" dirty="0" err="1">
                <a:solidFill>
                  <a:srgbClr val="212121"/>
                </a:solidFill>
                <a:effectLst/>
                <a:latin typeface="Century Gothic" panose="020B0502020202020204" pitchFamily="34" charset="0"/>
              </a:rPr>
              <a:t>basal</a:t>
            </a:r>
            <a:r>
              <a:rPr lang="it-IT" sz="4800" b="1" i="0" dirty="0">
                <a:solidFill>
                  <a:srgbClr val="212121"/>
                </a:solidFill>
                <a:effectLst/>
                <a:latin typeface="Century Gothic" panose="020B0502020202020204" pitchFamily="34" charset="0"/>
              </a:rPr>
              <a:t> </a:t>
            </a:r>
            <a:r>
              <a:rPr lang="it-IT" sz="4800" b="1" i="0" dirty="0" err="1">
                <a:solidFill>
                  <a:srgbClr val="212121"/>
                </a:solidFill>
                <a:effectLst/>
                <a:latin typeface="Century Gothic" panose="020B0502020202020204" pitchFamily="34" charset="0"/>
              </a:rPr>
              <a:t>insulin</a:t>
            </a:r>
            <a:r>
              <a:rPr lang="it-IT" sz="4800" b="1" i="0" dirty="0">
                <a:solidFill>
                  <a:srgbClr val="212121"/>
                </a:solidFill>
                <a:effectLst/>
                <a:latin typeface="Century Gothic" panose="020B0502020202020204" pitchFamily="34" charset="0"/>
              </a:rPr>
              <a:t>: the SCALE </a:t>
            </a:r>
            <a:r>
              <a:rPr lang="it-IT" sz="4800" b="1" i="0" dirty="0" err="1">
                <a:solidFill>
                  <a:srgbClr val="212121"/>
                </a:solidFill>
                <a:effectLst/>
                <a:latin typeface="Century Gothic" panose="020B0502020202020204" pitchFamily="34" charset="0"/>
              </a:rPr>
              <a:t>insulin</a:t>
            </a:r>
            <a:r>
              <a:rPr lang="it-IT" sz="4800" b="1" i="0" dirty="0">
                <a:solidFill>
                  <a:srgbClr val="212121"/>
                </a:solidFill>
                <a:effectLst/>
                <a:latin typeface="Century Gothic" panose="020B0502020202020204" pitchFamily="34" charset="0"/>
              </a:rPr>
              <a:t> </a:t>
            </a:r>
            <a:r>
              <a:rPr lang="it-IT" sz="4800" b="1" i="0" dirty="0" err="1">
                <a:solidFill>
                  <a:srgbClr val="212121"/>
                </a:solidFill>
                <a:effectLst/>
                <a:latin typeface="Century Gothic" panose="020B0502020202020204" pitchFamily="34" charset="0"/>
              </a:rPr>
              <a:t>randomized</a:t>
            </a:r>
            <a:r>
              <a:rPr lang="it-IT" sz="4800" b="1" i="0" dirty="0">
                <a:solidFill>
                  <a:srgbClr val="212121"/>
                </a:solidFill>
                <a:effectLst/>
                <a:latin typeface="Century Gothic" panose="020B0502020202020204" pitchFamily="34" charset="0"/>
              </a:rPr>
              <a:t> </a:t>
            </a:r>
            <a:r>
              <a:rPr lang="it-IT" sz="4800" b="1" i="0" dirty="0" err="1">
                <a:solidFill>
                  <a:srgbClr val="212121"/>
                </a:solidFill>
                <a:effectLst/>
                <a:latin typeface="Century Gothic" panose="020B0502020202020204" pitchFamily="34" charset="0"/>
              </a:rPr>
              <a:t>controlled</a:t>
            </a:r>
            <a:r>
              <a:rPr lang="it-IT" sz="4800" b="1" i="0" dirty="0">
                <a:solidFill>
                  <a:srgbClr val="212121"/>
                </a:solidFill>
                <a:effectLst/>
                <a:latin typeface="Century Gothic" panose="020B0502020202020204" pitchFamily="34" charset="0"/>
              </a:rPr>
              <a:t> trial. </a:t>
            </a:r>
            <a:r>
              <a:rPr lang="it-IT" sz="4800" b="0" i="1" dirty="0">
                <a:solidFill>
                  <a:srgbClr val="212121"/>
                </a:solidFill>
                <a:effectLst/>
                <a:latin typeface="Century Gothic" panose="020B0502020202020204" pitchFamily="34" charset="0"/>
              </a:rPr>
              <a:t>WT Garvey et al. </a:t>
            </a:r>
            <a:r>
              <a:rPr lang="it-IT" sz="4800" b="0" i="1" dirty="0" err="1">
                <a:solidFill>
                  <a:srgbClr val="212121"/>
                </a:solidFill>
                <a:effectLst/>
                <a:latin typeface="Century Gothic" panose="020B0502020202020204" pitchFamily="34" charset="0"/>
              </a:rPr>
              <a:t>Diabetes</a:t>
            </a:r>
            <a:r>
              <a:rPr lang="it-IT" sz="4800" b="0" i="1" dirty="0">
                <a:solidFill>
                  <a:srgbClr val="212121"/>
                </a:solidFill>
                <a:effectLst/>
                <a:latin typeface="Century Gothic" panose="020B0502020202020204" pitchFamily="34" charset="0"/>
              </a:rPr>
              <a:t> Care 2020. 43 (5) 1085-1093.</a:t>
            </a:r>
          </a:p>
          <a:p>
            <a:r>
              <a:rPr lang="it-IT" sz="4800" b="1" i="1" dirty="0" err="1">
                <a:solidFill>
                  <a:srgbClr val="212121"/>
                </a:solidFill>
                <a:latin typeface="Century Gothic" panose="020B0502020202020204" pitchFamily="34" charset="0"/>
              </a:rPr>
              <a:t>Pharmacotherapy</a:t>
            </a:r>
            <a:r>
              <a:rPr lang="it-IT" sz="4800" b="1" i="1" dirty="0">
                <a:solidFill>
                  <a:srgbClr val="212121"/>
                </a:solidFill>
                <a:latin typeface="Century Gothic" panose="020B0502020202020204" pitchFamily="34" charset="0"/>
              </a:rPr>
              <a:t> for </a:t>
            </a:r>
            <a:r>
              <a:rPr lang="it-IT" sz="4800" b="1" i="1" dirty="0" err="1">
                <a:solidFill>
                  <a:srgbClr val="212121"/>
                </a:solidFill>
                <a:latin typeface="Century Gothic" panose="020B0502020202020204" pitchFamily="34" charset="0"/>
              </a:rPr>
              <a:t>adult</a:t>
            </a:r>
            <a:r>
              <a:rPr lang="it-IT" sz="4800" b="1" i="1" dirty="0">
                <a:solidFill>
                  <a:srgbClr val="212121"/>
                </a:solidFill>
                <a:latin typeface="Century Gothic" panose="020B0502020202020204" pitchFamily="34" charset="0"/>
              </a:rPr>
              <a:t> with </a:t>
            </a:r>
            <a:r>
              <a:rPr lang="it-IT" sz="4800" b="1" i="1" dirty="0" err="1">
                <a:solidFill>
                  <a:srgbClr val="212121"/>
                </a:solidFill>
                <a:latin typeface="Century Gothic" panose="020B0502020202020204" pitchFamily="34" charset="0"/>
              </a:rPr>
              <a:t>overweight</a:t>
            </a:r>
            <a:r>
              <a:rPr lang="it-IT" sz="4800" b="1" i="1" dirty="0">
                <a:solidFill>
                  <a:srgbClr val="212121"/>
                </a:solidFill>
                <a:latin typeface="Century Gothic" panose="020B0502020202020204" pitchFamily="34" charset="0"/>
              </a:rPr>
              <a:t> and </a:t>
            </a:r>
            <a:r>
              <a:rPr lang="it-IT" sz="4800" b="1" i="1" dirty="0" err="1">
                <a:solidFill>
                  <a:srgbClr val="212121"/>
                </a:solidFill>
                <a:latin typeface="Century Gothic" panose="020B0502020202020204" pitchFamily="34" charset="0"/>
              </a:rPr>
              <a:t>obesity</a:t>
            </a:r>
            <a:r>
              <a:rPr lang="it-IT" sz="4800" b="1" i="1" dirty="0">
                <a:solidFill>
                  <a:srgbClr val="212121"/>
                </a:solidFill>
                <a:latin typeface="Century Gothic" panose="020B0502020202020204" pitchFamily="34" charset="0"/>
              </a:rPr>
              <a:t> : a </a:t>
            </a:r>
            <a:r>
              <a:rPr lang="it-IT" sz="4800" b="1" i="1" dirty="0" err="1">
                <a:solidFill>
                  <a:srgbClr val="212121"/>
                </a:solidFill>
                <a:latin typeface="Century Gothic" panose="020B0502020202020204" pitchFamily="34" charset="0"/>
              </a:rPr>
              <a:t>sistematic</a:t>
            </a:r>
            <a:r>
              <a:rPr lang="it-IT" sz="4800" b="1" i="1" dirty="0">
                <a:solidFill>
                  <a:srgbClr val="212121"/>
                </a:solidFill>
                <a:latin typeface="Century Gothic" panose="020B0502020202020204" pitchFamily="34" charset="0"/>
              </a:rPr>
              <a:t> review and network meta-</a:t>
            </a:r>
            <a:r>
              <a:rPr lang="it-IT" sz="4800" b="1" i="1" dirty="0" err="1">
                <a:solidFill>
                  <a:srgbClr val="212121"/>
                </a:solidFill>
                <a:latin typeface="Century Gothic" panose="020B0502020202020204" pitchFamily="34" charset="0"/>
              </a:rPr>
              <a:t>analysis</a:t>
            </a:r>
            <a:r>
              <a:rPr lang="it-IT" sz="4800" b="1" i="1" dirty="0">
                <a:solidFill>
                  <a:srgbClr val="212121"/>
                </a:solidFill>
                <a:latin typeface="Century Gothic" panose="020B0502020202020204" pitchFamily="34" charset="0"/>
              </a:rPr>
              <a:t> of </a:t>
            </a:r>
            <a:r>
              <a:rPr lang="it-IT" sz="4800" b="1" i="1" dirty="0" err="1">
                <a:solidFill>
                  <a:srgbClr val="212121"/>
                </a:solidFill>
                <a:latin typeface="Century Gothic" panose="020B0502020202020204" pitchFamily="34" charset="0"/>
              </a:rPr>
              <a:t>randomized</a:t>
            </a:r>
            <a:r>
              <a:rPr lang="it-IT" sz="4800" b="1" i="1" dirty="0">
                <a:solidFill>
                  <a:srgbClr val="212121"/>
                </a:solidFill>
                <a:latin typeface="Century Gothic" panose="020B0502020202020204" pitchFamily="34" charset="0"/>
              </a:rPr>
              <a:t> </a:t>
            </a:r>
            <a:r>
              <a:rPr lang="it-IT" sz="4800" b="1" i="1" dirty="0" err="1">
                <a:solidFill>
                  <a:srgbClr val="212121"/>
                </a:solidFill>
                <a:latin typeface="Century Gothic" panose="020B0502020202020204" pitchFamily="34" charset="0"/>
              </a:rPr>
              <a:t>controlled</a:t>
            </a:r>
            <a:r>
              <a:rPr lang="it-IT" sz="4800" b="1" i="1" dirty="0">
                <a:solidFill>
                  <a:srgbClr val="212121"/>
                </a:solidFill>
                <a:latin typeface="Century Gothic" panose="020B0502020202020204" pitchFamily="34" charset="0"/>
              </a:rPr>
              <a:t> trials</a:t>
            </a:r>
            <a:r>
              <a:rPr lang="it-IT" sz="4800" i="1" dirty="0">
                <a:solidFill>
                  <a:srgbClr val="212121"/>
                </a:solidFill>
                <a:latin typeface="Century Gothic" panose="020B0502020202020204" pitchFamily="34" charset="0"/>
              </a:rPr>
              <a:t>. Q Shi et al. Lancet 2022. 399 (10321): 259-269. </a:t>
            </a:r>
            <a:endParaRPr lang="it-IT" sz="4800" dirty="0">
              <a:latin typeface="Century Gothic" panose="020B0502020202020204" pitchFamily="34" charset="0"/>
            </a:endParaRPr>
          </a:p>
        </p:txBody>
      </p:sp>
    </p:spTree>
    <p:extLst>
      <p:ext uri="{BB962C8B-B14F-4D97-AF65-F5344CB8AC3E}">
        <p14:creationId xmlns:p14="http://schemas.microsoft.com/office/powerpoint/2010/main" xmlns="" val="198980947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BBFB975-AB61-55FD-5FC2-74D71DA2BF96}"/>
              </a:ext>
            </a:extLst>
          </p:cNvPr>
          <p:cNvSpPr>
            <a:spLocks noGrp="1"/>
          </p:cNvSpPr>
          <p:nvPr>
            <p:ph type="title"/>
          </p:nvPr>
        </p:nvSpPr>
        <p:spPr/>
        <p:txBody>
          <a:bodyPr/>
          <a:lstStyle/>
          <a:p>
            <a:pPr algn="ctr"/>
            <a:r>
              <a:rPr lang="it-IT" sz="3600" b="1" dirty="0">
                <a:solidFill>
                  <a:schemeClr val="accent1"/>
                </a:solidFill>
              </a:rPr>
              <a:t>Follow up e prevenzione del </a:t>
            </a:r>
            <a:br>
              <a:rPr lang="it-IT" sz="3600" b="1" dirty="0">
                <a:solidFill>
                  <a:schemeClr val="accent1"/>
                </a:solidFill>
              </a:rPr>
            </a:br>
            <a:r>
              <a:rPr lang="it-IT" sz="3600" b="1" dirty="0">
                <a:solidFill>
                  <a:schemeClr val="accent1"/>
                </a:solidFill>
              </a:rPr>
              <a:t>drop out</a:t>
            </a:r>
            <a:endParaRPr lang="it-IT" dirty="0">
              <a:solidFill>
                <a:schemeClr val="accent1"/>
              </a:solidFill>
            </a:endParaRPr>
          </a:p>
        </p:txBody>
      </p:sp>
      <p:sp>
        <p:nvSpPr>
          <p:cNvPr id="3" name="Segnaposto contenuto 2">
            <a:extLst>
              <a:ext uri="{FF2B5EF4-FFF2-40B4-BE49-F238E27FC236}">
                <a16:creationId xmlns:a16="http://schemas.microsoft.com/office/drawing/2014/main" xmlns="" id="{EDE73370-5C0F-815A-EFA6-FF5A60771889}"/>
              </a:ext>
            </a:extLst>
          </p:cNvPr>
          <p:cNvSpPr>
            <a:spLocks noGrp="1"/>
          </p:cNvSpPr>
          <p:nvPr>
            <p:ph idx="1"/>
          </p:nvPr>
        </p:nvSpPr>
        <p:spPr/>
        <p:txBody>
          <a:bodyPr>
            <a:normAutofit lnSpcReduction="10000"/>
          </a:bodyPr>
          <a:lstStyle/>
          <a:p>
            <a:pPr marL="0" indent="0" algn="ctr">
              <a:buNone/>
            </a:pPr>
            <a:r>
              <a:rPr lang="it-IT" sz="2400" b="1" dirty="0">
                <a:solidFill>
                  <a:schemeClr val="accent1"/>
                </a:solidFill>
              </a:rPr>
              <a:t>Successo dell’Intervento Bariatrico</a:t>
            </a:r>
          </a:p>
          <a:p>
            <a:pPr marL="0" indent="0" algn="just">
              <a:buNone/>
            </a:pPr>
            <a:r>
              <a:rPr lang="it-IT" b="1" dirty="0"/>
              <a:t>L’entità del miglioramento della qualità di vita del paziente obeso sottoposto a intervento di chirurgia dell’obesità è indipendente dal tipo di procedura effettuata ed è strettamente correlata </a:t>
            </a:r>
            <a:r>
              <a:rPr lang="it-IT" b="1" dirty="0">
                <a:solidFill>
                  <a:schemeClr val="accent1"/>
                </a:solidFill>
              </a:rPr>
              <a:t>all’andamento del peso corporeo registrato nel corso del follow-up a lungo termine dopo l’intervento. </a:t>
            </a:r>
          </a:p>
          <a:p>
            <a:pPr marL="0" indent="0" algn="just">
              <a:buNone/>
            </a:pPr>
            <a:r>
              <a:rPr lang="it-IT" b="1" dirty="0">
                <a:solidFill>
                  <a:schemeClr val="accent1"/>
                </a:solidFill>
              </a:rPr>
              <a:t>La qualità di vita rimane soddisfacente quando la percentuale di perdita di peso corporeo in eccesso rispetto a quello iniziale si mantiene al di sopra del 10% (IBW%L)</a:t>
            </a:r>
          </a:p>
          <a:p>
            <a:pPr marL="0" indent="0" algn="just">
              <a:buNone/>
            </a:pPr>
            <a:r>
              <a:rPr lang="it-IT" sz="1200" b="1" dirty="0"/>
              <a:t>Linee Guida S.I.C.O.B 2016 (LIVELLO DI EVIDENZA: 2; GRADO DI RACCOMANDAZIONE: A)</a:t>
            </a:r>
          </a:p>
        </p:txBody>
      </p:sp>
    </p:spTree>
    <p:extLst>
      <p:ext uri="{BB962C8B-B14F-4D97-AF65-F5344CB8AC3E}">
        <p14:creationId xmlns:p14="http://schemas.microsoft.com/office/powerpoint/2010/main" xmlns="" val="22922442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p:cNvSpPr>
            <a:spLocks noGrp="1"/>
          </p:cNvSpPr>
          <p:nvPr>
            <p:ph idx="1"/>
          </p:nvPr>
        </p:nvSpPr>
        <p:spPr/>
        <p:txBody>
          <a:bodyPr>
            <a:normAutofit fontScale="25000" lnSpcReduction="20000"/>
          </a:bodyPr>
          <a:lstStyle/>
          <a:p>
            <a:pPr algn="ctr">
              <a:buNone/>
            </a:pPr>
            <a:r>
              <a:rPr lang="it-IT" sz="8000" b="1" dirty="0">
                <a:solidFill>
                  <a:schemeClr val="accent1"/>
                </a:solidFill>
                <a:latin typeface="Century Gothic" panose="020B0502020202020204" pitchFamily="34" charset="0"/>
              </a:rPr>
              <a:t>Insuccesso della chirurgia bariatrica: </a:t>
            </a:r>
            <a:r>
              <a:rPr lang="it-IT" sz="8000" b="1" dirty="0" err="1">
                <a:solidFill>
                  <a:schemeClr val="accent1"/>
                </a:solidFill>
                <a:latin typeface="Century Gothic" panose="020B0502020202020204" pitchFamily="34" charset="0"/>
              </a:rPr>
              <a:t>Weight</a:t>
            </a:r>
            <a:r>
              <a:rPr lang="it-IT" sz="8000" b="1" dirty="0">
                <a:solidFill>
                  <a:schemeClr val="accent1"/>
                </a:solidFill>
                <a:latin typeface="Century Gothic" panose="020B0502020202020204" pitchFamily="34" charset="0"/>
              </a:rPr>
              <a:t> </a:t>
            </a:r>
            <a:r>
              <a:rPr lang="it-IT" sz="8000" b="1" dirty="0" err="1" smtClean="0">
                <a:solidFill>
                  <a:schemeClr val="accent1"/>
                </a:solidFill>
                <a:latin typeface="Century Gothic" panose="020B0502020202020204" pitchFamily="34" charset="0"/>
              </a:rPr>
              <a:t>Regain</a:t>
            </a:r>
            <a:endParaRPr lang="it-IT" sz="8000" b="1" dirty="0" smtClean="0">
              <a:solidFill>
                <a:schemeClr val="accent1"/>
              </a:solidFill>
              <a:latin typeface="Century Gothic" panose="020B0502020202020204" pitchFamily="34" charset="0"/>
            </a:endParaRPr>
          </a:p>
          <a:p>
            <a:pPr algn="ctr">
              <a:buNone/>
            </a:pPr>
            <a:endParaRPr lang="it-IT" sz="8000" b="1" dirty="0">
              <a:latin typeface="Century Gothic" panose="020B0502020202020204" pitchFamily="34" charset="0"/>
            </a:endParaRPr>
          </a:p>
          <a:p>
            <a:pPr algn="just"/>
            <a:r>
              <a:rPr lang="it-IT" sz="7200" b="1" dirty="0"/>
              <a:t>L’intervento di chirurga bariatrica è il più efficace trattamento per l’obesità severa sia per la durata della perdita di peso ottenuta che per la remissione di molte comorbilità</a:t>
            </a:r>
          </a:p>
          <a:p>
            <a:pPr algn="just"/>
            <a:r>
              <a:rPr lang="it-IT" sz="7200" b="1" dirty="0"/>
              <a:t>La media di successo post intervento bariatrico rispetto alla riduzione del peso corporeo è del 33% </a:t>
            </a:r>
          </a:p>
          <a:p>
            <a:pPr algn="just"/>
            <a:r>
              <a:rPr lang="it-IT" sz="7200" b="1" dirty="0">
                <a:solidFill>
                  <a:schemeClr val="accent1"/>
                </a:solidFill>
              </a:rPr>
              <a:t>Tuttavia 1/3 dei pazienti può recuperare il 25% del peso perso dopo 2-5 anni dall’intervento</a:t>
            </a:r>
          </a:p>
          <a:p>
            <a:pPr algn="just"/>
            <a:r>
              <a:rPr lang="it-IT" sz="7200" b="1" dirty="0">
                <a:solidFill>
                  <a:schemeClr val="accent1"/>
                </a:solidFill>
              </a:rPr>
              <a:t>A 10 anni la perdita di peso può essere &gt; 50% del peso totale </a:t>
            </a:r>
            <a:r>
              <a:rPr lang="it-IT" sz="7200" b="1" dirty="0" smtClean="0">
                <a:solidFill>
                  <a:schemeClr val="accent1"/>
                </a:solidFill>
              </a:rPr>
              <a:t>perso</a:t>
            </a:r>
            <a:endParaRPr lang="it-IT" sz="6200" dirty="0">
              <a:latin typeface="Century Gothic" panose="020B0502020202020204" pitchFamily="34" charset="0"/>
            </a:endParaRPr>
          </a:p>
          <a:p>
            <a:pPr algn="just">
              <a:buNone/>
            </a:pPr>
            <a:endParaRPr lang="it-IT" sz="6200" dirty="0">
              <a:latin typeface="Century Gothic" panose="020B0502020202020204" pitchFamily="34" charset="0"/>
            </a:endParaRPr>
          </a:p>
          <a:p>
            <a:pPr marL="0" indent="0" algn="just">
              <a:buNone/>
            </a:pPr>
            <a:endParaRPr lang="it-IT" sz="4900" i="1" dirty="0">
              <a:latin typeface="Century Gothic" panose="020B0502020202020204" pitchFamily="34" charset="0"/>
            </a:endParaRPr>
          </a:p>
          <a:p>
            <a:pPr>
              <a:buNone/>
            </a:pPr>
            <a:endParaRPr lang="it-IT"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05C486E-024C-7CC6-05F6-00CEE42BBD92}"/>
              </a:ext>
            </a:extLst>
          </p:cNvPr>
          <p:cNvSpPr>
            <a:spLocks noGrp="1"/>
          </p:cNvSpPr>
          <p:nvPr>
            <p:ph type="title"/>
          </p:nvPr>
        </p:nvSpPr>
        <p:spPr/>
        <p:txBody>
          <a:bodyPr/>
          <a:lstStyle/>
          <a:p>
            <a:pPr algn="ctr"/>
            <a:r>
              <a:rPr lang="it-IT" sz="3600" b="1" dirty="0">
                <a:solidFill>
                  <a:schemeClr val="accent1"/>
                </a:solidFill>
              </a:rPr>
              <a:t>Follow up e prevenzione del drop out</a:t>
            </a:r>
            <a:endParaRPr lang="it-IT" dirty="0"/>
          </a:p>
        </p:txBody>
      </p:sp>
      <p:sp>
        <p:nvSpPr>
          <p:cNvPr id="3" name="Segnaposto contenuto 2">
            <a:extLst>
              <a:ext uri="{FF2B5EF4-FFF2-40B4-BE49-F238E27FC236}">
                <a16:creationId xmlns:a16="http://schemas.microsoft.com/office/drawing/2014/main" xmlns="" id="{E43A5B46-70B1-FABF-1180-B85CE821F1D5}"/>
              </a:ext>
            </a:extLst>
          </p:cNvPr>
          <p:cNvSpPr>
            <a:spLocks noGrp="1"/>
          </p:cNvSpPr>
          <p:nvPr>
            <p:ph idx="1"/>
          </p:nvPr>
        </p:nvSpPr>
        <p:spPr/>
        <p:txBody>
          <a:bodyPr>
            <a:normAutofit/>
          </a:bodyPr>
          <a:lstStyle/>
          <a:p>
            <a:pPr marL="0" indent="0" algn="ctr">
              <a:buNone/>
            </a:pPr>
            <a:r>
              <a:rPr lang="it-IT" sz="2400" b="1" dirty="0">
                <a:solidFill>
                  <a:schemeClr val="accent1"/>
                </a:solidFill>
              </a:rPr>
              <a:t>Weight </a:t>
            </a:r>
            <a:r>
              <a:rPr lang="it-IT" sz="2400" b="1" dirty="0" err="1">
                <a:solidFill>
                  <a:schemeClr val="accent1"/>
                </a:solidFill>
              </a:rPr>
              <a:t>Regain</a:t>
            </a:r>
            <a:endParaRPr lang="it-IT" sz="2400" b="1" dirty="0"/>
          </a:p>
          <a:p>
            <a:pPr marL="0" indent="0" algn="just">
              <a:buNone/>
            </a:pPr>
            <a:r>
              <a:rPr lang="it-IT" sz="2400" b="1" dirty="0"/>
              <a:t>Il Weight </a:t>
            </a:r>
            <a:r>
              <a:rPr lang="it-IT" sz="2400" b="1" dirty="0" err="1"/>
              <a:t>Regain</a:t>
            </a:r>
            <a:r>
              <a:rPr lang="it-IT" sz="2400" b="1" dirty="0"/>
              <a:t> (WR) è un problema importante nel post Chirurgia Bariatrica ed è considerato come una </a:t>
            </a:r>
            <a:r>
              <a:rPr lang="it-IT" sz="2400" b="1" dirty="0">
                <a:solidFill>
                  <a:schemeClr val="accent1"/>
                </a:solidFill>
              </a:rPr>
              <a:t>complicanza a lungo termine</a:t>
            </a:r>
            <a:r>
              <a:rPr lang="it-IT" sz="2400" b="1" dirty="0"/>
              <a:t>, perché può portare alla ricomparsa di comorbidità correlate all'obesità e compromettere la qualità della vita. </a:t>
            </a:r>
          </a:p>
        </p:txBody>
      </p:sp>
    </p:spTree>
    <p:extLst>
      <p:ext uri="{BB962C8B-B14F-4D97-AF65-F5344CB8AC3E}">
        <p14:creationId xmlns:p14="http://schemas.microsoft.com/office/powerpoint/2010/main" xmlns="" val="169012916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7404472-ADF1-C627-FC2E-D881215A8ED1}"/>
              </a:ext>
            </a:extLst>
          </p:cNvPr>
          <p:cNvSpPr>
            <a:spLocks noGrp="1"/>
          </p:cNvSpPr>
          <p:nvPr>
            <p:ph type="title"/>
          </p:nvPr>
        </p:nvSpPr>
        <p:spPr/>
        <p:txBody>
          <a:bodyPr/>
          <a:lstStyle/>
          <a:p>
            <a:pPr algn="ctr"/>
            <a:r>
              <a:rPr lang="it-IT" sz="3600" b="1" dirty="0">
                <a:solidFill>
                  <a:schemeClr val="accent1"/>
                </a:solidFill>
              </a:rPr>
              <a:t>Follow up e prevenzione del drop out</a:t>
            </a:r>
            <a:endParaRPr lang="it-IT" dirty="0">
              <a:solidFill>
                <a:schemeClr val="accent1"/>
              </a:solidFill>
            </a:endParaRPr>
          </a:p>
        </p:txBody>
      </p:sp>
      <p:sp>
        <p:nvSpPr>
          <p:cNvPr id="3" name="Segnaposto contenuto 2">
            <a:extLst>
              <a:ext uri="{FF2B5EF4-FFF2-40B4-BE49-F238E27FC236}">
                <a16:creationId xmlns:a16="http://schemas.microsoft.com/office/drawing/2014/main" xmlns="" id="{F0D65EFF-F989-DD20-B30D-E51F99FF6625}"/>
              </a:ext>
            </a:extLst>
          </p:cNvPr>
          <p:cNvSpPr>
            <a:spLocks noGrp="1"/>
          </p:cNvSpPr>
          <p:nvPr>
            <p:ph idx="1"/>
          </p:nvPr>
        </p:nvSpPr>
        <p:spPr/>
        <p:txBody>
          <a:bodyPr>
            <a:normAutofit fontScale="92500" lnSpcReduction="20000"/>
          </a:bodyPr>
          <a:lstStyle/>
          <a:p>
            <a:pPr marL="0" indent="0" algn="just">
              <a:buNone/>
            </a:pPr>
            <a:r>
              <a:rPr lang="it-IT" sz="1900" b="1" dirty="0" smtClean="0">
                <a:latin typeface="Century Gothic" panose="020B0502020202020204" pitchFamily="34" charset="0"/>
              </a:rPr>
              <a:t>Bibliografia</a:t>
            </a:r>
          </a:p>
          <a:p>
            <a:pPr marL="0" indent="0" algn="just"/>
            <a:r>
              <a:rPr lang="it-IT" sz="2000" b="1" dirty="0" smtClean="0"/>
              <a:t> </a:t>
            </a:r>
            <a:r>
              <a:rPr lang="it-IT" sz="1600" b="1" dirty="0" err="1" smtClean="0"/>
              <a:t>Food</a:t>
            </a:r>
            <a:r>
              <a:rPr lang="it-IT" sz="1600" b="1" dirty="0" smtClean="0"/>
              <a:t> </a:t>
            </a:r>
            <a:r>
              <a:rPr lang="it-IT" sz="1600" b="1" dirty="0" err="1" smtClean="0"/>
              <a:t>quality</a:t>
            </a:r>
            <a:r>
              <a:rPr lang="it-IT" sz="1600" b="1" dirty="0" smtClean="0"/>
              <a:t>, </a:t>
            </a:r>
            <a:r>
              <a:rPr lang="it-IT" sz="1600" b="1" dirty="0" err="1" smtClean="0"/>
              <a:t>physical</a:t>
            </a:r>
            <a:r>
              <a:rPr lang="it-IT" sz="1600" b="1" dirty="0" smtClean="0"/>
              <a:t> </a:t>
            </a:r>
            <a:r>
              <a:rPr lang="it-IT" sz="1600" b="1" dirty="0" err="1" smtClean="0"/>
              <a:t>activity</a:t>
            </a:r>
            <a:r>
              <a:rPr lang="it-IT" sz="1600" b="1" dirty="0" smtClean="0"/>
              <a:t>, and </a:t>
            </a:r>
            <a:r>
              <a:rPr lang="it-IT" sz="1600" b="1" dirty="0" err="1" smtClean="0"/>
              <a:t>nutritional</a:t>
            </a:r>
            <a:r>
              <a:rPr lang="it-IT" sz="1600" b="1" dirty="0" smtClean="0"/>
              <a:t> follow-up </a:t>
            </a:r>
            <a:r>
              <a:rPr lang="it-IT" sz="1600" b="1" dirty="0" err="1" smtClean="0"/>
              <a:t>as</a:t>
            </a:r>
            <a:r>
              <a:rPr lang="it-IT" sz="1600" b="1" dirty="0" smtClean="0"/>
              <a:t> </a:t>
            </a:r>
            <a:r>
              <a:rPr lang="it-IT" sz="1600" b="1" dirty="0" err="1" smtClean="0"/>
              <a:t>determinant</a:t>
            </a:r>
            <a:r>
              <a:rPr lang="it-IT" sz="1600" b="1" dirty="0" smtClean="0"/>
              <a:t> </a:t>
            </a:r>
            <a:r>
              <a:rPr lang="it-IT" sz="1600" b="1" dirty="0" err="1" smtClean="0"/>
              <a:t>of</a:t>
            </a:r>
            <a:r>
              <a:rPr lang="it-IT" sz="1600" b="1" dirty="0" smtClean="0"/>
              <a:t> </a:t>
            </a:r>
            <a:r>
              <a:rPr lang="it-IT" sz="1600" b="1" dirty="0" err="1" smtClean="0"/>
              <a:t>weight</a:t>
            </a:r>
            <a:r>
              <a:rPr lang="it-IT" sz="1600" b="1" dirty="0" smtClean="0"/>
              <a:t> </a:t>
            </a:r>
            <a:r>
              <a:rPr lang="it-IT" sz="1600" b="1" dirty="0" err="1" smtClean="0"/>
              <a:t>regain</a:t>
            </a:r>
            <a:r>
              <a:rPr lang="it-IT" sz="1600" b="1" dirty="0" smtClean="0"/>
              <a:t> </a:t>
            </a:r>
            <a:r>
              <a:rPr lang="it-IT" sz="1600" b="1" dirty="0" err="1" smtClean="0"/>
              <a:t>after</a:t>
            </a:r>
            <a:r>
              <a:rPr lang="it-IT" sz="1600" b="1" dirty="0" smtClean="0"/>
              <a:t> </a:t>
            </a:r>
            <a:r>
              <a:rPr lang="it-IT" sz="1600" b="1" dirty="0" err="1" smtClean="0"/>
              <a:t>Roux-en-Y</a:t>
            </a:r>
            <a:r>
              <a:rPr lang="it-IT" sz="1600" b="1" dirty="0" smtClean="0"/>
              <a:t> </a:t>
            </a:r>
            <a:r>
              <a:rPr lang="it-IT" sz="1600" b="1" dirty="0" err="1" smtClean="0"/>
              <a:t>gastric</a:t>
            </a:r>
            <a:r>
              <a:rPr lang="it-IT" sz="1600" b="1" dirty="0" smtClean="0"/>
              <a:t> </a:t>
            </a:r>
            <a:r>
              <a:rPr lang="it-IT" sz="1600" b="1" dirty="0" smtClean="0"/>
              <a:t>bypass</a:t>
            </a:r>
            <a:r>
              <a:rPr lang="it-IT" sz="1600" b="1" dirty="0" smtClean="0"/>
              <a:t>. </a:t>
            </a:r>
            <a:r>
              <a:rPr lang="it-IT" sz="1600" i="1" dirty="0" err="1" smtClean="0"/>
              <a:t>Freire</a:t>
            </a:r>
            <a:r>
              <a:rPr lang="it-IT" sz="1600" i="1" dirty="0" smtClean="0"/>
              <a:t> RH </a:t>
            </a:r>
            <a:r>
              <a:rPr lang="it-IT" sz="1600" i="1" dirty="0" err="1" smtClean="0"/>
              <a:t>et</a:t>
            </a:r>
            <a:r>
              <a:rPr lang="it-IT" sz="1600" i="1" dirty="0" smtClean="0"/>
              <a:t> al. </a:t>
            </a:r>
            <a:r>
              <a:rPr lang="it-IT" sz="1600" i="1" dirty="0" err="1" smtClean="0"/>
              <a:t>Nutrition</a:t>
            </a:r>
            <a:r>
              <a:rPr lang="it-IT" sz="1600" i="1" dirty="0" smtClean="0"/>
              <a:t>. 2012;28(1):</a:t>
            </a:r>
            <a:r>
              <a:rPr lang="it-IT" sz="1600" i="1" dirty="0" smtClean="0"/>
              <a:t>53–58</a:t>
            </a:r>
            <a:endParaRPr lang="it-IT" sz="1600" b="1" dirty="0"/>
          </a:p>
          <a:p>
            <a:pPr algn="just"/>
            <a:r>
              <a:rPr lang="it-IT" sz="1600" b="1" dirty="0"/>
              <a:t>Weight</a:t>
            </a:r>
            <a:r>
              <a:rPr lang="it-IT" sz="1600" b="1" i="1" dirty="0"/>
              <a:t> </a:t>
            </a:r>
            <a:r>
              <a:rPr lang="it-IT" sz="1600" b="1" i="1" dirty="0" err="1"/>
              <a:t>recidivisism</a:t>
            </a:r>
            <a:r>
              <a:rPr lang="it-IT" sz="1600" b="1" i="1" dirty="0"/>
              <a:t> post </a:t>
            </a:r>
            <a:r>
              <a:rPr lang="it-IT" sz="1600" b="1" i="1" dirty="0" err="1"/>
              <a:t>bariatric</a:t>
            </a:r>
            <a:r>
              <a:rPr lang="it-IT" sz="1600" b="1" i="1" dirty="0"/>
              <a:t>  surgery: a </a:t>
            </a:r>
            <a:r>
              <a:rPr lang="it-IT" sz="1600" b="1" i="1" dirty="0" err="1"/>
              <a:t>sistrematic</a:t>
            </a:r>
            <a:r>
              <a:rPr lang="it-IT" sz="1600" b="1" i="1" dirty="0"/>
              <a:t> review. S </a:t>
            </a:r>
            <a:r>
              <a:rPr lang="it-IT" sz="1600" b="1" i="1" dirty="0" err="1"/>
              <a:t>Karmali</a:t>
            </a:r>
            <a:r>
              <a:rPr lang="it-IT" sz="1600" dirty="0"/>
              <a:t>. </a:t>
            </a:r>
            <a:r>
              <a:rPr lang="it-IT" sz="1600" i="1" dirty="0" err="1"/>
              <a:t>Obes</a:t>
            </a:r>
            <a:r>
              <a:rPr lang="it-IT" sz="1600" i="1" dirty="0"/>
              <a:t> </a:t>
            </a:r>
            <a:r>
              <a:rPr lang="it-IT" sz="1600" i="1" dirty="0" err="1"/>
              <a:t>Surg</a:t>
            </a:r>
            <a:r>
              <a:rPr lang="it-IT" sz="1600" i="1" dirty="0"/>
              <a:t> 2013 23:1922-1933</a:t>
            </a:r>
          </a:p>
          <a:p>
            <a:pPr algn="just"/>
            <a:r>
              <a:rPr lang="it-IT" sz="1600" b="1" dirty="0"/>
              <a:t>Weight </a:t>
            </a:r>
            <a:r>
              <a:rPr lang="it-IT" sz="1600" b="1" dirty="0" err="1"/>
              <a:t>recidivism</a:t>
            </a:r>
            <a:r>
              <a:rPr lang="it-IT" sz="1600" b="1" dirty="0"/>
              <a:t> after </a:t>
            </a:r>
            <a:r>
              <a:rPr lang="it-IT" sz="1600" b="1" dirty="0" err="1"/>
              <a:t>Roux.en.Y</a:t>
            </a:r>
            <a:r>
              <a:rPr lang="it-IT" sz="1600" b="1" dirty="0"/>
              <a:t> </a:t>
            </a:r>
            <a:r>
              <a:rPr lang="it-IT" sz="1600" b="1" dirty="0" err="1"/>
              <a:t>gastric</a:t>
            </a:r>
            <a:r>
              <a:rPr lang="it-IT" sz="1600" b="1" dirty="0"/>
              <a:t> bypass: an 11 </a:t>
            </a:r>
            <a:r>
              <a:rPr lang="it-IT" sz="1600" b="1" dirty="0" err="1"/>
              <a:t>year</a:t>
            </a:r>
            <a:r>
              <a:rPr lang="it-IT" sz="1600" b="1" dirty="0"/>
              <a:t> </a:t>
            </a:r>
            <a:r>
              <a:rPr lang="it-IT" sz="1600" b="1" dirty="0" err="1"/>
              <a:t>experience</a:t>
            </a:r>
            <a:r>
              <a:rPr lang="it-IT" sz="1600" b="1" dirty="0"/>
              <a:t> in a </a:t>
            </a:r>
            <a:r>
              <a:rPr lang="it-IT" sz="1600" b="1" dirty="0" err="1"/>
              <a:t>multiethnic</a:t>
            </a:r>
            <a:r>
              <a:rPr lang="it-IT" sz="1600" b="1" dirty="0"/>
              <a:t> </a:t>
            </a:r>
            <a:r>
              <a:rPr lang="it-IT" sz="1600" b="1" dirty="0" err="1"/>
              <a:t>medical</a:t>
            </a:r>
            <a:r>
              <a:rPr lang="it-IT" sz="1600" b="1" dirty="0"/>
              <a:t> center. </a:t>
            </a:r>
            <a:r>
              <a:rPr lang="it-IT" sz="1600" i="1" dirty="0"/>
              <a:t>Thomas DD et al. </a:t>
            </a:r>
            <a:r>
              <a:rPr lang="it-IT" sz="1600" i="1" dirty="0" err="1"/>
              <a:t>Obesity</a:t>
            </a:r>
            <a:r>
              <a:rPr lang="it-IT" sz="1600" i="1" dirty="0"/>
              <a:t> 2019; 27 (2): 217-225. </a:t>
            </a:r>
          </a:p>
          <a:p>
            <a:pPr algn="just"/>
            <a:r>
              <a:rPr lang="it-IT" sz="1600" b="1" i="0" dirty="0">
                <a:solidFill>
                  <a:srgbClr val="222222"/>
                </a:solidFill>
                <a:effectLst/>
              </a:rPr>
              <a:t>Weight </a:t>
            </a:r>
            <a:r>
              <a:rPr lang="it-IT" sz="1600" b="1" i="0" dirty="0" err="1">
                <a:solidFill>
                  <a:srgbClr val="222222"/>
                </a:solidFill>
                <a:effectLst/>
              </a:rPr>
              <a:t>regain</a:t>
            </a:r>
            <a:r>
              <a:rPr lang="it-IT" sz="1600" b="1" i="0" dirty="0">
                <a:solidFill>
                  <a:srgbClr val="222222"/>
                </a:solidFill>
                <a:effectLst/>
              </a:rPr>
              <a:t> and </a:t>
            </a:r>
            <a:r>
              <a:rPr lang="it-IT" sz="1600" b="1" i="0" dirty="0" err="1">
                <a:solidFill>
                  <a:srgbClr val="222222"/>
                </a:solidFill>
                <a:effectLst/>
              </a:rPr>
              <a:t>insufficient</a:t>
            </a:r>
            <a:r>
              <a:rPr lang="it-IT" sz="1600" b="1" i="0" dirty="0">
                <a:solidFill>
                  <a:srgbClr val="222222"/>
                </a:solidFill>
                <a:effectLst/>
              </a:rPr>
              <a:t> weight </a:t>
            </a:r>
            <a:r>
              <a:rPr lang="it-IT" sz="1600" b="1" i="0" dirty="0" err="1">
                <a:solidFill>
                  <a:srgbClr val="222222"/>
                </a:solidFill>
                <a:effectLst/>
              </a:rPr>
              <a:t>loss</a:t>
            </a:r>
            <a:r>
              <a:rPr lang="it-IT" sz="1600" b="1" i="0" dirty="0">
                <a:solidFill>
                  <a:srgbClr val="222222"/>
                </a:solidFill>
                <a:effectLst/>
              </a:rPr>
              <a:t> after </a:t>
            </a:r>
            <a:r>
              <a:rPr lang="it-IT" sz="1600" b="1" i="0" dirty="0" err="1">
                <a:solidFill>
                  <a:srgbClr val="222222"/>
                </a:solidFill>
                <a:effectLst/>
              </a:rPr>
              <a:t>bariatric</a:t>
            </a:r>
            <a:r>
              <a:rPr lang="it-IT" sz="1600" b="1" i="0" dirty="0">
                <a:solidFill>
                  <a:srgbClr val="222222"/>
                </a:solidFill>
                <a:effectLst/>
              </a:rPr>
              <a:t> surgery: </a:t>
            </a:r>
            <a:r>
              <a:rPr lang="it-IT" sz="1600" b="1" i="0" dirty="0" err="1">
                <a:solidFill>
                  <a:srgbClr val="222222"/>
                </a:solidFill>
                <a:effectLst/>
              </a:rPr>
              <a:t>definitions</a:t>
            </a:r>
            <a:r>
              <a:rPr lang="it-IT" sz="1600" b="1" i="0" dirty="0">
                <a:solidFill>
                  <a:srgbClr val="222222"/>
                </a:solidFill>
                <a:effectLst/>
              </a:rPr>
              <a:t>, </a:t>
            </a:r>
            <a:r>
              <a:rPr lang="it-IT" sz="1600" b="1" i="0" dirty="0" err="1">
                <a:solidFill>
                  <a:srgbClr val="222222"/>
                </a:solidFill>
                <a:effectLst/>
              </a:rPr>
              <a:t>prevalence</a:t>
            </a:r>
            <a:r>
              <a:rPr lang="it-IT" sz="1600" b="1" i="0" dirty="0">
                <a:solidFill>
                  <a:srgbClr val="222222"/>
                </a:solidFill>
                <a:effectLst/>
              </a:rPr>
              <a:t>, </a:t>
            </a:r>
            <a:r>
              <a:rPr lang="it-IT" sz="1600" b="1" i="0" dirty="0" err="1">
                <a:solidFill>
                  <a:srgbClr val="222222"/>
                </a:solidFill>
                <a:effectLst/>
              </a:rPr>
              <a:t>mechanisms</a:t>
            </a:r>
            <a:r>
              <a:rPr lang="it-IT" sz="1600" b="1" i="0" dirty="0">
                <a:solidFill>
                  <a:srgbClr val="222222"/>
                </a:solidFill>
                <a:effectLst/>
              </a:rPr>
              <a:t>, </a:t>
            </a:r>
            <a:r>
              <a:rPr lang="it-IT" sz="1600" b="1" i="0" dirty="0" err="1">
                <a:solidFill>
                  <a:srgbClr val="222222"/>
                </a:solidFill>
                <a:effectLst/>
              </a:rPr>
              <a:t>predictors</a:t>
            </a:r>
            <a:r>
              <a:rPr lang="it-IT" sz="1600" b="1" i="0" dirty="0">
                <a:solidFill>
                  <a:srgbClr val="222222"/>
                </a:solidFill>
                <a:effectLst/>
              </a:rPr>
              <a:t>, </a:t>
            </a:r>
            <a:r>
              <a:rPr lang="it-IT" sz="1600" b="1" i="0" dirty="0" err="1">
                <a:solidFill>
                  <a:srgbClr val="222222"/>
                </a:solidFill>
                <a:effectLst/>
              </a:rPr>
              <a:t>prevention</a:t>
            </a:r>
            <a:r>
              <a:rPr lang="it-IT" sz="1600" b="1" i="0" dirty="0">
                <a:solidFill>
                  <a:srgbClr val="222222"/>
                </a:solidFill>
                <a:effectLst/>
              </a:rPr>
              <a:t> and management strategies, and knowledge gaps – a </a:t>
            </a:r>
            <a:r>
              <a:rPr lang="it-IT" sz="1600" b="1" i="0" dirty="0" err="1">
                <a:solidFill>
                  <a:srgbClr val="222222"/>
                </a:solidFill>
                <a:effectLst/>
              </a:rPr>
              <a:t>scoping</a:t>
            </a:r>
            <a:r>
              <a:rPr lang="it-IT" sz="1600" b="1" i="0" dirty="0">
                <a:solidFill>
                  <a:srgbClr val="222222"/>
                </a:solidFill>
                <a:effectLst/>
              </a:rPr>
              <a:t> review. </a:t>
            </a:r>
            <a:r>
              <a:rPr lang="it-IT" sz="1600" b="0" i="1" dirty="0">
                <a:solidFill>
                  <a:srgbClr val="222222"/>
                </a:solidFill>
                <a:effectLst/>
              </a:rPr>
              <a:t>El Ansari W, </a:t>
            </a:r>
            <a:r>
              <a:rPr lang="it-IT" sz="1600" b="0" i="1" dirty="0" err="1">
                <a:solidFill>
                  <a:srgbClr val="222222"/>
                </a:solidFill>
                <a:effectLst/>
              </a:rPr>
              <a:t>Elhag</a:t>
            </a:r>
            <a:r>
              <a:rPr lang="it-IT" sz="1600" b="0" i="1" dirty="0">
                <a:solidFill>
                  <a:srgbClr val="222222"/>
                </a:solidFill>
                <a:effectLst/>
              </a:rPr>
              <a:t> W . </a:t>
            </a:r>
            <a:r>
              <a:rPr lang="it-IT" sz="1600" b="0" i="1" dirty="0" err="1">
                <a:solidFill>
                  <a:srgbClr val="222222"/>
                </a:solidFill>
                <a:effectLst/>
              </a:rPr>
              <a:t>Obes</a:t>
            </a:r>
            <a:r>
              <a:rPr lang="it-IT" sz="1600" b="0" i="1" dirty="0">
                <a:solidFill>
                  <a:srgbClr val="222222"/>
                </a:solidFill>
                <a:effectLst/>
              </a:rPr>
              <a:t> </a:t>
            </a:r>
            <a:r>
              <a:rPr lang="it-IT" sz="1600" b="0" i="1" dirty="0" err="1">
                <a:solidFill>
                  <a:srgbClr val="222222"/>
                </a:solidFill>
                <a:effectLst/>
              </a:rPr>
              <a:t>Surg</a:t>
            </a:r>
            <a:r>
              <a:rPr lang="it-IT" sz="1600" b="0" i="1" dirty="0">
                <a:solidFill>
                  <a:srgbClr val="222222"/>
                </a:solidFill>
                <a:effectLst/>
              </a:rPr>
              <a:t> 2021  31:1755–1766</a:t>
            </a:r>
          </a:p>
          <a:p>
            <a:pPr algn="just"/>
            <a:r>
              <a:rPr lang="it-IT" sz="1600" b="1" dirty="0"/>
              <a:t>The</a:t>
            </a:r>
            <a:r>
              <a:rPr lang="it-IT" sz="1600" dirty="0"/>
              <a:t> </a:t>
            </a:r>
            <a:r>
              <a:rPr lang="it-IT" sz="1600" b="1" dirty="0" err="1"/>
              <a:t>economic</a:t>
            </a:r>
            <a:r>
              <a:rPr lang="it-IT" sz="1600" b="1" dirty="0"/>
              <a:t> impact of weight </a:t>
            </a:r>
            <a:r>
              <a:rPr lang="it-IT" sz="1600" b="1" dirty="0" err="1"/>
              <a:t>regain</a:t>
            </a:r>
            <a:r>
              <a:rPr lang="it-IT" sz="1600" b="1" dirty="0"/>
              <a:t>. </a:t>
            </a:r>
            <a:r>
              <a:rPr lang="it-IT" sz="1600" i="1" dirty="0"/>
              <a:t>Sheppard CE, et al. </a:t>
            </a:r>
            <a:r>
              <a:rPr lang="it-IT" sz="1600" i="1" dirty="0" err="1"/>
              <a:t>Gastroenterol</a:t>
            </a:r>
            <a:r>
              <a:rPr lang="it-IT" sz="1600" i="1" dirty="0"/>
              <a:t> Res </a:t>
            </a:r>
            <a:r>
              <a:rPr lang="it-IT" sz="1600" i="1" dirty="0" err="1"/>
              <a:t>Pract</a:t>
            </a:r>
            <a:r>
              <a:rPr lang="it-IT" sz="1600" i="1" dirty="0"/>
              <a:t> 2013; 2013: 379564</a:t>
            </a:r>
            <a:r>
              <a:rPr lang="it-IT" i="1" dirty="0"/>
              <a:t>.</a:t>
            </a:r>
          </a:p>
          <a:p>
            <a:pPr algn="just"/>
            <a:endParaRPr lang="it-IT" i="1" dirty="0"/>
          </a:p>
          <a:p>
            <a:pPr marL="0" indent="0" algn="just">
              <a:buNone/>
            </a:pPr>
            <a:endParaRPr lang="it-IT" b="0" i="1" dirty="0">
              <a:solidFill>
                <a:srgbClr val="222222"/>
              </a:solidFill>
              <a:effectLst/>
              <a:latin typeface="Century Gothic" panose="020B0502020202020204" pitchFamily="34" charset="0"/>
            </a:endParaRPr>
          </a:p>
          <a:p>
            <a:pPr algn="just">
              <a:buNone/>
            </a:pPr>
            <a:endParaRPr lang="it-IT" dirty="0"/>
          </a:p>
        </p:txBody>
      </p:sp>
    </p:spTree>
    <p:extLst>
      <p:ext uri="{BB962C8B-B14F-4D97-AF65-F5344CB8AC3E}">
        <p14:creationId xmlns:p14="http://schemas.microsoft.com/office/powerpoint/2010/main" xmlns="" val="3372888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p:cNvSpPr>
            <a:spLocks noGrp="1"/>
          </p:cNvSpPr>
          <p:nvPr>
            <p:ph idx="1"/>
          </p:nvPr>
        </p:nvSpPr>
        <p:spPr/>
        <p:txBody>
          <a:bodyPr>
            <a:normAutofit fontScale="92500" lnSpcReduction="10000"/>
          </a:bodyPr>
          <a:lstStyle/>
          <a:p>
            <a:pPr algn="ctr">
              <a:buNone/>
            </a:pPr>
            <a:r>
              <a:rPr lang="it-IT" sz="3000" b="1" dirty="0">
                <a:solidFill>
                  <a:schemeClr val="accent1"/>
                </a:solidFill>
                <a:latin typeface="+mj-lt"/>
              </a:rPr>
              <a:t>Trattamento </a:t>
            </a:r>
            <a:r>
              <a:rPr lang="it-IT" sz="3000" b="1" dirty="0" smtClean="0">
                <a:solidFill>
                  <a:schemeClr val="accent1"/>
                </a:solidFill>
                <a:latin typeface="+mj-lt"/>
              </a:rPr>
              <a:t>dell’Obesità</a:t>
            </a:r>
            <a:endParaRPr lang="it-IT" dirty="0">
              <a:latin typeface="+mj-lt"/>
            </a:endParaRPr>
          </a:p>
          <a:p>
            <a:pPr algn="just"/>
            <a:r>
              <a:rPr lang="it-IT" b="1" dirty="0">
                <a:latin typeface="+mj-lt"/>
              </a:rPr>
              <a:t>APPROCCIO DIETETICO</a:t>
            </a:r>
          </a:p>
          <a:p>
            <a:endParaRPr lang="it-IT" b="1" dirty="0">
              <a:latin typeface="+mj-lt"/>
            </a:endParaRPr>
          </a:p>
          <a:p>
            <a:r>
              <a:rPr lang="it-IT" b="1" dirty="0">
                <a:latin typeface="+mj-lt"/>
              </a:rPr>
              <a:t>INTERVENTO COMPORTAMENTALE</a:t>
            </a:r>
          </a:p>
          <a:p>
            <a:endParaRPr lang="it-IT" b="1" dirty="0">
              <a:latin typeface="+mj-lt"/>
            </a:endParaRPr>
          </a:p>
          <a:p>
            <a:r>
              <a:rPr lang="it-IT" b="1" dirty="0">
                <a:latin typeface="+mj-lt"/>
              </a:rPr>
              <a:t>ATTIVITA FISICA </a:t>
            </a:r>
          </a:p>
          <a:p>
            <a:endParaRPr lang="it-IT" b="1" dirty="0">
              <a:latin typeface="+mj-lt"/>
            </a:endParaRPr>
          </a:p>
          <a:p>
            <a:r>
              <a:rPr lang="it-IT" b="1" dirty="0">
                <a:latin typeface="+mj-lt"/>
              </a:rPr>
              <a:t>TRATTAMENTO FARMACOLOGICO</a:t>
            </a:r>
          </a:p>
          <a:p>
            <a:endParaRPr lang="it-IT" b="1" dirty="0">
              <a:latin typeface="+mj-lt"/>
            </a:endParaRPr>
          </a:p>
          <a:p>
            <a:r>
              <a:rPr lang="it-IT" b="1" dirty="0">
                <a:latin typeface="+mj-lt"/>
              </a:rPr>
              <a:t>CHIRURGIA BARIATRICA</a:t>
            </a:r>
          </a:p>
        </p:txBody>
      </p:sp>
    </p:spTree>
    <p:extLst>
      <p:ext uri="{BB962C8B-B14F-4D97-AF65-F5344CB8AC3E}">
        <p14:creationId xmlns:p14="http://schemas.microsoft.com/office/powerpoint/2010/main" xmlns="" val="190480667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F159F76-B7F6-48E6-646C-A9EA4A14298F}"/>
              </a:ext>
            </a:extLst>
          </p:cNvPr>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p>
        </p:txBody>
      </p:sp>
      <p:sp>
        <p:nvSpPr>
          <p:cNvPr id="3" name="Segnaposto contenuto 2">
            <a:extLst>
              <a:ext uri="{FF2B5EF4-FFF2-40B4-BE49-F238E27FC236}">
                <a16:creationId xmlns:a16="http://schemas.microsoft.com/office/drawing/2014/main" xmlns="" id="{8F87EAB2-7254-B13B-6AB0-659675228615}"/>
              </a:ext>
            </a:extLst>
          </p:cNvPr>
          <p:cNvSpPr>
            <a:spLocks noGrp="1"/>
          </p:cNvSpPr>
          <p:nvPr>
            <p:ph idx="1"/>
          </p:nvPr>
        </p:nvSpPr>
        <p:spPr>
          <a:xfrm>
            <a:off x="1763688" y="2060848"/>
            <a:ext cx="7149480" cy="4389120"/>
          </a:xfrm>
        </p:spPr>
        <p:txBody>
          <a:bodyPr>
            <a:normAutofit/>
          </a:bodyPr>
          <a:lstStyle/>
          <a:p>
            <a:pPr marL="0" indent="0" algn="just">
              <a:buNone/>
            </a:pPr>
            <a:r>
              <a:rPr lang="it-IT" b="1" i="0" dirty="0">
                <a:solidFill>
                  <a:srgbClr val="222222"/>
                </a:solidFill>
                <a:effectLst/>
                <a:latin typeface="Century Gothic" panose="020B0502020202020204" pitchFamily="34" charset="0"/>
              </a:rPr>
              <a:t>Proposta di standardizzazione del momento e dei criteri diagnostici per la </a:t>
            </a:r>
            <a:r>
              <a:rPr lang="it-IT" b="1" i="0" dirty="0">
                <a:solidFill>
                  <a:schemeClr val="accent1"/>
                </a:solidFill>
                <a:effectLst/>
                <a:latin typeface="Century Gothic" panose="020B0502020202020204" pitchFamily="34" charset="0"/>
              </a:rPr>
              <a:t>definizione di non-</a:t>
            </a:r>
            <a:r>
              <a:rPr lang="it-IT" b="1" i="0" dirty="0" err="1">
                <a:solidFill>
                  <a:schemeClr val="accent1"/>
                </a:solidFill>
                <a:effectLst/>
                <a:latin typeface="Century Gothic" panose="020B0502020202020204" pitchFamily="34" charset="0"/>
              </a:rPr>
              <a:t>responder</a:t>
            </a:r>
            <a:r>
              <a:rPr lang="it-IT" b="1" i="0" dirty="0">
                <a:solidFill>
                  <a:schemeClr val="accent1"/>
                </a:solidFill>
                <a:effectLst/>
                <a:latin typeface="Century Gothic" panose="020B0502020202020204" pitchFamily="34" charset="0"/>
              </a:rPr>
              <a:t> </a:t>
            </a:r>
            <a:r>
              <a:rPr lang="it-IT" b="1" i="0" dirty="0">
                <a:solidFill>
                  <a:srgbClr val="222222"/>
                </a:solidFill>
                <a:effectLst/>
                <a:latin typeface="Century Gothic" panose="020B0502020202020204" pitchFamily="34" charset="0"/>
              </a:rPr>
              <a:t>dopo Chirurgia </a:t>
            </a:r>
            <a:r>
              <a:rPr lang="it-IT" b="1" dirty="0">
                <a:solidFill>
                  <a:srgbClr val="222222"/>
                </a:solidFill>
                <a:latin typeface="Century Gothic" panose="020B0502020202020204" pitchFamily="34" charset="0"/>
              </a:rPr>
              <a:t>B</a:t>
            </a:r>
            <a:r>
              <a:rPr lang="it-IT" b="1" i="0" dirty="0">
                <a:solidFill>
                  <a:srgbClr val="222222"/>
                </a:solidFill>
                <a:effectLst/>
                <a:latin typeface="Century Gothic" panose="020B0502020202020204" pitchFamily="34" charset="0"/>
              </a:rPr>
              <a:t>ariatrica. </a:t>
            </a:r>
          </a:p>
          <a:p>
            <a:pPr marL="0" indent="0">
              <a:buNone/>
            </a:pPr>
            <a:endParaRPr lang="it-IT" i="0" dirty="0">
              <a:solidFill>
                <a:srgbClr val="222222"/>
              </a:solidFill>
              <a:effectLst/>
              <a:latin typeface="Century Gothic" panose="020B0502020202020204" pitchFamily="34" charset="0"/>
            </a:endParaRPr>
          </a:p>
          <a:p>
            <a:r>
              <a:rPr lang="it-IT" b="1" i="0" dirty="0">
                <a:solidFill>
                  <a:srgbClr val="222222"/>
                </a:solidFill>
                <a:effectLst/>
                <a:latin typeface="Century Gothic" panose="020B0502020202020204" pitchFamily="34" charset="0"/>
              </a:rPr>
              <a:t>Clinical practice </a:t>
            </a:r>
            <a:r>
              <a:rPr lang="it-IT" b="1" i="0" dirty="0" err="1">
                <a:solidFill>
                  <a:srgbClr val="222222"/>
                </a:solidFill>
                <a:effectLst/>
                <a:latin typeface="Century Gothic" panose="020B0502020202020204" pitchFamily="34" charset="0"/>
              </a:rPr>
              <a:t>guidelines</a:t>
            </a:r>
            <a:r>
              <a:rPr lang="it-IT" b="1" i="0" dirty="0">
                <a:solidFill>
                  <a:srgbClr val="222222"/>
                </a:solidFill>
                <a:effectLst/>
                <a:latin typeface="Century Gothic" panose="020B0502020202020204" pitchFamily="34" charset="0"/>
              </a:rPr>
              <a:t> of the </a:t>
            </a:r>
            <a:r>
              <a:rPr lang="it-IT" b="1" i="0" dirty="0" err="1">
                <a:solidFill>
                  <a:srgbClr val="222222"/>
                </a:solidFill>
                <a:effectLst/>
                <a:latin typeface="Century Gothic" panose="020B0502020202020204" pitchFamily="34" charset="0"/>
              </a:rPr>
              <a:t>European</a:t>
            </a:r>
            <a:r>
              <a:rPr lang="it-IT" b="1" i="0" dirty="0">
                <a:solidFill>
                  <a:srgbClr val="222222"/>
                </a:solidFill>
                <a:effectLst/>
                <a:latin typeface="Century Gothic" panose="020B0502020202020204" pitchFamily="34" charset="0"/>
              </a:rPr>
              <a:t> Association for </a:t>
            </a:r>
            <a:r>
              <a:rPr lang="it-IT" b="1" i="0" dirty="0" err="1">
                <a:solidFill>
                  <a:srgbClr val="222222"/>
                </a:solidFill>
                <a:effectLst/>
                <a:latin typeface="Century Gothic" panose="020B0502020202020204" pitchFamily="34" charset="0"/>
              </a:rPr>
              <a:t>Endoscopic</a:t>
            </a:r>
            <a:r>
              <a:rPr lang="it-IT" b="1" i="0" dirty="0">
                <a:solidFill>
                  <a:srgbClr val="222222"/>
                </a:solidFill>
                <a:effectLst/>
                <a:latin typeface="Century Gothic" panose="020B0502020202020204" pitchFamily="34" charset="0"/>
              </a:rPr>
              <a:t> Surgery (EAES) on </a:t>
            </a:r>
            <a:r>
              <a:rPr lang="it-IT" b="1" i="0" dirty="0" err="1">
                <a:solidFill>
                  <a:srgbClr val="222222"/>
                </a:solidFill>
                <a:effectLst/>
                <a:latin typeface="Century Gothic" panose="020B0502020202020204" pitchFamily="34" charset="0"/>
              </a:rPr>
              <a:t>bariatric</a:t>
            </a:r>
            <a:r>
              <a:rPr lang="it-IT" b="1" i="0" dirty="0">
                <a:solidFill>
                  <a:srgbClr val="222222"/>
                </a:solidFill>
                <a:effectLst/>
                <a:latin typeface="Century Gothic" panose="020B0502020202020204" pitchFamily="34" charset="0"/>
              </a:rPr>
              <a:t> surgery: update 2020 </a:t>
            </a:r>
            <a:r>
              <a:rPr lang="it-IT" b="1" i="0" dirty="0" err="1">
                <a:solidFill>
                  <a:srgbClr val="222222"/>
                </a:solidFill>
                <a:effectLst/>
                <a:latin typeface="Century Gothic" panose="020B0502020202020204" pitchFamily="34" charset="0"/>
              </a:rPr>
              <a:t>endorsed</a:t>
            </a:r>
            <a:r>
              <a:rPr lang="it-IT" b="1" i="0" dirty="0">
                <a:solidFill>
                  <a:srgbClr val="222222"/>
                </a:solidFill>
                <a:effectLst/>
                <a:latin typeface="Century Gothic" panose="020B0502020202020204" pitchFamily="34" charset="0"/>
              </a:rPr>
              <a:t> by IFSO-EC, EASO and ESPCOP</a:t>
            </a:r>
            <a:r>
              <a:rPr lang="it-IT" b="0" i="0" dirty="0">
                <a:solidFill>
                  <a:srgbClr val="222222"/>
                </a:solidFill>
                <a:effectLst/>
                <a:latin typeface="Century Gothic" panose="020B0502020202020204" pitchFamily="34" charset="0"/>
              </a:rPr>
              <a:t>. </a:t>
            </a:r>
            <a:r>
              <a:rPr lang="it-IT" b="0" i="1" dirty="0">
                <a:solidFill>
                  <a:srgbClr val="222222"/>
                </a:solidFill>
                <a:effectLst/>
                <a:latin typeface="Century Gothic" panose="020B0502020202020204" pitchFamily="34" charset="0"/>
              </a:rPr>
              <a:t>Di Lorenzo N, </a:t>
            </a:r>
            <a:r>
              <a:rPr lang="it-IT" b="0" i="1" dirty="0" err="1">
                <a:solidFill>
                  <a:srgbClr val="222222"/>
                </a:solidFill>
                <a:effectLst/>
                <a:latin typeface="Century Gothic" panose="020B0502020202020204" pitchFamily="34" charset="0"/>
              </a:rPr>
              <a:t>Antoniou</a:t>
            </a:r>
            <a:r>
              <a:rPr lang="it-IT" b="0" i="1" dirty="0">
                <a:solidFill>
                  <a:srgbClr val="222222"/>
                </a:solidFill>
                <a:effectLst/>
                <a:latin typeface="Century Gothic" panose="020B0502020202020204" pitchFamily="34" charset="0"/>
              </a:rPr>
              <a:t> SA, </a:t>
            </a:r>
            <a:r>
              <a:rPr lang="it-IT" b="0" i="1" dirty="0" err="1">
                <a:solidFill>
                  <a:srgbClr val="222222"/>
                </a:solidFill>
                <a:effectLst/>
                <a:latin typeface="Century Gothic" panose="020B0502020202020204" pitchFamily="34" charset="0"/>
              </a:rPr>
              <a:t>Batterham</a:t>
            </a:r>
            <a:r>
              <a:rPr lang="it-IT" b="0" i="1" dirty="0">
                <a:solidFill>
                  <a:srgbClr val="222222"/>
                </a:solidFill>
                <a:effectLst/>
                <a:latin typeface="Century Gothic" panose="020B0502020202020204" pitchFamily="34" charset="0"/>
              </a:rPr>
              <a:t> RL et al. </a:t>
            </a:r>
            <a:r>
              <a:rPr lang="it-IT" b="0" i="1" dirty="0" err="1">
                <a:solidFill>
                  <a:srgbClr val="222222"/>
                </a:solidFill>
                <a:effectLst/>
                <a:latin typeface="Century Gothic" panose="020B0502020202020204" pitchFamily="34" charset="0"/>
              </a:rPr>
              <a:t>Surg</a:t>
            </a:r>
            <a:r>
              <a:rPr lang="it-IT" b="0" i="1" dirty="0">
                <a:solidFill>
                  <a:srgbClr val="222222"/>
                </a:solidFill>
                <a:effectLst/>
                <a:latin typeface="Century Gothic" panose="020B0502020202020204" pitchFamily="34" charset="0"/>
              </a:rPr>
              <a:t> </a:t>
            </a:r>
            <a:r>
              <a:rPr lang="it-IT" b="0" i="1" dirty="0" err="1">
                <a:solidFill>
                  <a:srgbClr val="222222"/>
                </a:solidFill>
                <a:effectLst/>
                <a:latin typeface="Century Gothic" panose="020B0502020202020204" pitchFamily="34" charset="0"/>
              </a:rPr>
              <a:t>Endosc</a:t>
            </a:r>
            <a:r>
              <a:rPr lang="it-IT" b="0" i="1" dirty="0">
                <a:solidFill>
                  <a:srgbClr val="222222"/>
                </a:solidFill>
                <a:effectLst/>
                <a:latin typeface="Century Gothic" panose="020B0502020202020204" pitchFamily="34" charset="0"/>
              </a:rPr>
              <a:t> 2020 ; 34:2332–2358</a:t>
            </a:r>
            <a:endParaRPr lang="it-IT" i="1" dirty="0">
              <a:solidFill>
                <a:srgbClr val="222222"/>
              </a:solidFill>
              <a:effectLst/>
              <a:latin typeface="Century Gothic" panose="020B0502020202020204" pitchFamily="34" charset="0"/>
            </a:endParaRPr>
          </a:p>
          <a:p>
            <a:pPr marL="0" indent="0">
              <a:buNone/>
            </a:pPr>
            <a:endParaRPr lang="it-IT" i="0" dirty="0">
              <a:solidFill>
                <a:srgbClr val="222222"/>
              </a:solidFill>
              <a:effectLst/>
              <a:latin typeface="Merriweather Sans" pitchFamily="2" charset="0"/>
            </a:endParaRPr>
          </a:p>
          <a:p>
            <a:pPr marL="0" indent="0">
              <a:buNone/>
            </a:pPr>
            <a:endParaRPr lang="it-IT" dirty="0"/>
          </a:p>
        </p:txBody>
      </p:sp>
    </p:spTree>
    <p:extLst>
      <p:ext uri="{BB962C8B-B14F-4D97-AF65-F5344CB8AC3E}">
        <p14:creationId xmlns:p14="http://schemas.microsoft.com/office/powerpoint/2010/main" xmlns="" val="145908877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FA65497-1D96-3943-70E5-282DC96510F5}"/>
              </a:ext>
            </a:extLst>
          </p:cNvPr>
          <p:cNvSpPr>
            <a:spLocks noGrp="1"/>
          </p:cNvSpPr>
          <p:nvPr>
            <p:ph type="title"/>
          </p:nvPr>
        </p:nvSpPr>
        <p:spPr/>
        <p:txBody>
          <a:bodyPr/>
          <a:lstStyle/>
          <a:p>
            <a:pPr algn="ctr"/>
            <a:r>
              <a:rPr lang="it-IT" sz="3600" b="1" dirty="0">
                <a:solidFill>
                  <a:schemeClr val="accent1"/>
                </a:solidFill>
              </a:rPr>
              <a:t>Follow up e prevenzione del drop out</a:t>
            </a:r>
            <a:endParaRPr lang="it-IT" dirty="0">
              <a:solidFill>
                <a:schemeClr val="accent1"/>
              </a:solidFill>
            </a:endParaRPr>
          </a:p>
        </p:txBody>
      </p:sp>
      <p:sp>
        <p:nvSpPr>
          <p:cNvPr id="3" name="Segnaposto contenuto 2">
            <a:extLst>
              <a:ext uri="{FF2B5EF4-FFF2-40B4-BE49-F238E27FC236}">
                <a16:creationId xmlns:a16="http://schemas.microsoft.com/office/drawing/2014/main" xmlns="" id="{73026340-D320-87E9-148A-AA8EB3AE6F9D}"/>
              </a:ext>
            </a:extLst>
          </p:cNvPr>
          <p:cNvSpPr>
            <a:spLocks noGrp="1"/>
          </p:cNvSpPr>
          <p:nvPr>
            <p:ph idx="1"/>
          </p:nvPr>
        </p:nvSpPr>
        <p:spPr/>
        <p:txBody>
          <a:bodyPr>
            <a:normAutofit/>
          </a:bodyPr>
          <a:lstStyle/>
          <a:p>
            <a:r>
              <a:rPr lang="it-IT" sz="2000" b="1" dirty="0">
                <a:solidFill>
                  <a:schemeClr val="accent1"/>
                </a:solidFill>
              </a:rPr>
              <a:t>Non </a:t>
            </a:r>
            <a:r>
              <a:rPr lang="it-IT" sz="2000" b="1" dirty="0" err="1">
                <a:solidFill>
                  <a:schemeClr val="accent1"/>
                </a:solidFill>
              </a:rPr>
              <a:t>responder</a:t>
            </a:r>
            <a:r>
              <a:rPr lang="it-IT" sz="2000" b="1" dirty="0">
                <a:solidFill>
                  <a:schemeClr val="accent1"/>
                </a:solidFill>
              </a:rPr>
              <a:t> primario</a:t>
            </a:r>
            <a:r>
              <a:rPr lang="it-IT" sz="2000" b="1" dirty="0"/>
              <a:t>:</a:t>
            </a:r>
            <a:r>
              <a:rPr lang="it-IT" sz="2000" dirty="0"/>
              <a:t> </a:t>
            </a:r>
          </a:p>
          <a:p>
            <a:pPr marL="0" indent="0" algn="just">
              <a:buNone/>
            </a:pPr>
            <a:r>
              <a:rPr lang="it-IT" b="1" u="sng" dirty="0"/>
              <a:t>Momento</a:t>
            </a:r>
            <a:r>
              <a:rPr lang="it-IT" b="1" dirty="0"/>
              <a:t>:  valutazione al </a:t>
            </a:r>
            <a:r>
              <a:rPr lang="it-IT" b="1" dirty="0">
                <a:solidFill>
                  <a:schemeClr val="tx1"/>
                </a:solidFill>
              </a:rPr>
              <a:t>nadir della curva peso </a:t>
            </a:r>
            <a:r>
              <a:rPr lang="it-IT" b="1" dirty="0"/>
              <a:t>(momento in cui il paziente ha raggiunto il più basso peso dopo la chirurgia bariatrica) (18-24 mesi da intervento) ai fini di un eventuale intervento di revisione</a:t>
            </a:r>
          </a:p>
          <a:p>
            <a:pPr marL="0" indent="0" algn="just">
              <a:buNone/>
            </a:pPr>
            <a:r>
              <a:rPr lang="it-IT" b="1" u="sng" dirty="0"/>
              <a:t>Criteri</a:t>
            </a:r>
            <a:r>
              <a:rPr lang="it-IT" b="1" dirty="0"/>
              <a:t>: in presenza di almeno uno dei seguenti criteri:</a:t>
            </a:r>
          </a:p>
          <a:p>
            <a:pPr algn="just"/>
            <a:r>
              <a:rPr lang="it-IT" b="1" dirty="0"/>
              <a:t>Calo peso &lt; 10% del peso iniziale</a:t>
            </a:r>
          </a:p>
          <a:p>
            <a:pPr algn="just"/>
            <a:r>
              <a:rPr lang="it-IT" b="1" dirty="0"/>
              <a:t>Calo peso non sufficiente per farlo uscire da indicazioni per chirurgia bariatrica</a:t>
            </a:r>
          </a:p>
          <a:p>
            <a:pPr algn="just"/>
            <a:r>
              <a:rPr lang="it-IT" b="1" dirty="0"/>
              <a:t>Calo peso non sufficiente per adeguato controllo comorbilità, compreso diabete tipo 2°</a:t>
            </a:r>
          </a:p>
        </p:txBody>
      </p:sp>
    </p:spTree>
    <p:extLst>
      <p:ext uri="{BB962C8B-B14F-4D97-AF65-F5344CB8AC3E}">
        <p14:creationId xmlns:p14="http://schemas.microsoft.com/office/powerpoint/2010/main" xmlns="" val="412803224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6994299-8D3D-7C25-D855-14E067CA138F}"/>
              </a:ext>
            </a:extLst>
          </p:cNvPr>
          <p:cNvSpPr>
            <a:spLocks noGrp="1"/>
          </p:cNvSpPr>
          <p:nvPr>
            <p:ph type="title"/>
          </p:nvPr>
        </p:nvSpPr>
        <p:spPr/>
        <p:txBody>
          <a:bodyPr/>
          <a:lstStyle/>
          <a:p>
            <a:pPr algn="ctr"/>
            <a:r>
              <a:rPr lang="it-IT" sz="3600" b="1" dirty="0">
                <a:solidFill>
                  <a:schemeClr val="accent1"/>
                </a:solidFill>
              </a:rPr>
              <a:t>Follow up e prevenzione del drop out</a:t>
            </a:r>
            <a:endParaRPr lang="it-IT" dirty="0">
              <a:solidFill>
                <a:schemeClr val="accent1"/>
              </a:solidFill>
            </a:endParaRPr>
          </a:p>
        </p:txBody>
      </p:sp>
      <p:sp>
        <p:nvSpPr>
          <p:cNvPr id="3" name="Segnaposto contenuto 2">
            <a:extLst>
              <a:ext uri="{FF2B5EF4-FFF2-40B4-BE49-F238E27FC236}">
                <a16:creationId xmlns:a16="http://schemas.microsoft.com/office/drawing/2014/main" xmlns="" id="{DF375436-CC99-CC30-874C-18A8363349C9}"/>
              </a:ext>
            </a:extLst>
          </p:cNvPr>
          <p:cNvSpPr>
            <a:spLocks noGrp="1"/>
          </p:cNvSpPr>
          <p:nvPr>
            <p:ph idx="1"/>
          </p:nvPr>
        </p:nvSpPr>
        <p:spPr/>
        <p:txBody>
          <a:bodyPr>
            <a:normAutofit lnSpcReduction="10000"/>
          </a:bodyPr>
          <a:lstStyle/>
          <a:p>
            <a:r>
              <a:rPr lang="it-IT" sz="2000" b="1" dirty="0">
                <a:solidFill>
                  <a:schemeClr val="accent1"/>
                </a:solidFill>
              </a:rPr>
              <a:t>Non </a:t>
            </a:r>
            <a:r>
              <a:rPr lang="it-IT" sz="2000" b="1" dirty="0" err="1">
                <a:solidFill>
                  <a:schemeClr val="accent1"/>
                </a:solidFill>
              </a:rPr>
              <a:t>responder</a:t>
            </a:r>
            <a:r>
              <a:rPr lang="it-IT" sz="2000" b="1" dirty="0">
                <a:solidFill>
                  <a:schemeClr val="accent1"/>
                </a:solidFill>
              </a:rPr>
              <a:t> secondario</a:t>
            </a:r>
            <a:r>
              <a:rPr lang="it-IT" sz="2000" b="1" dirty="0"/>
              <a:t>:</a:t>
            </a:r>
            <a:r>
              <a:rPr lang="it-IT" sz="2000" dirty="0"/>
              <a:t> </a:t>
            </a:r>
          </a:p>
          <a:p>
            <a:pPr marL="0" indent="0" algn="just">
              <a:buNone/>
            </a:pPr>
            <a:r>
              <a:rPr lang="it-IT" b="1" u="sng" dirty="0"/>
              <a:t>Momento</a:t>
            </a:r>
            <a:r>
              <a:rPr lang="it-IT" b="1" dirty="0"/>
              <a:t>:  valutazione dopo 24 mesi dall’intervento, dopo il momento atteso di stabilizzazione del peso (un minimo recupero del peso dopo il nadir può essere considerato fisiologico)</a:t>
            </a:r>
          </a:p>
          <a:p>
            <a:pPr marL="0" indent="0" algn="just">
              <a:buNone/>
            </a:pPr>
            <a:r>
              <a:rPr lang="it-IT" b="1" u="sng" dirty="0"/>
              <a:t>Criteri</a:t>
            </a:r>
            <a:r>
              <a:rPr lang="it-IT" b="1" dirty="0"/>
              <a:t>: in presenza di almeno uno dei seguenti criteri:</a:t>
            </a:r>
          </a:p>
          <a:p>
            <a:pPr algn="just"/>
            <a:r>
              <a:rPr lang="it-IT" b="1" dirty="0"/>
              <a:t>Progressivo recupero di peso in atto</a:t>
            </a:r>
          </a:p>
          <a:p>
            <a:pPr algn="just"/>
            <a:r>
              <a:rPr lang="it-IT" b="1" dirty="0"/>
              <a:t>Recupero del peso sufficiente a riportare il paziente nelle categorie di obesità per cui vi è indicazione chirurgica</a:t>
            </a:r>
          </a:p>
          <a:p>
            <a:pPr algn="just"/>
            <a:r>
              <a:rPr lang="it-IT" b="1" dirty="0"/>
              <a:t>Recupero del peso accompagnato da un inadeguato controllo delle comorbilità, compreso diabete tipo 2°.</a:t>
            </a:r>
          </a:p>
          <a:p>
            <a:endParaRPr lang="it-IT" dirty="0"/>
          </a:p>
        </p:txBody>
      </p:sp>
    </p:spTree>
    <p:extLst>
      <p:ext uri="{BB962C8B-B14F-4D97-AF65-F5344CB8AC3E}">
        <p14:creationId xmlns:p14="http://schemas.microsoft.com/office/powerpoint/2010/main" xmlns="" val="1649018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F159F76-B7F6-48E6-646C-A9EA4A14298F}"/>
              </a:ext>
            </a:extLst>
          </p:cNvPr>
          <p:cNvSpPr>
            <a:spLocks noGrp="1"/>
          </p:cNvSpPr>
          <p:nvPr>
            <p:ph type="title"/>
          </p:nvPr>
        </p:nvSpPr>
        <p:spPr/>
        <p:txBody>
          <a:bodyPr>
            <a:normAutofit/>
          </a:bodyPr>
          <a:lstStyle/>
          <a:p>
            <a:pPr algn="ctr"/>
            <a:r>
              <a:rPr lang="it-IT" b="1" dirty="0">
                <a:solidFill>
                  <a:schemeClr val="accent1"/>
                </a:solidFill>
              </a:rPr>
              <a:t>Follow up e prevenzione del drop out</a:t>
            </a:r>
          </a:p>
        </p:txBody>
      </p:sp>
      <p:sp>
        <p:nvSpPr>
          <p:cNvPr id="3" name="Segnaposto contenuto 2">
            <a:extLst>
              <a:ext uri="{FF2B5EF4-FFF2-40B4-BE49-F238E27FC236}">
                <a16:creationId xmlns:a16="http://schemas.microsoft.com/office/drawing/2014/main" xmlns="" id="{8F87EAB2-7254-B13B-6AB0-659675228615}"/>
              </a:ext>
            </a:extLst>
          </p:cNvPr>
          <p:cNvSpPr>
            <a:spLocks noGrp="1"/>
          </p:cNvSpPr>
          <p:nvPr>
            <p:ph idx="1"/>
          </p:nvPr>
        </p:nvSpPr>
        <p:spPr>
          <a:xfrm>
            <a:off x="1945200" y="2060848"/>
            <a:ext cx="6967967" cy="4389120"/>
          </a:xfrm>
        </p:spPr>
        <p:txBody>
          <a:bodyPr>
            <a:normAutofit/>
          </a:bodyPr>
          <a:lstStyle/>
          <a:p>
            <a:pPr marL="0" indent="0" algn="ctr">
              <a:buNone/>
            </a:pPr>
            <a:r>
              <a:rPr lang="en-US" sz="2200" b="1" i="0" dirty="0">
                <a:solidFill>
                  <a:schemeClr val="accent1"/>
                </a:solidFill>
                <a:effectLst/>
                <a:latin typeface="+mj-lt"/>
              </a:rPr>
              <a:t>Weight Regain</a:t>
            </a:r>
          </a:p>
          <a:p>
            <a:pPr marL="0" indent="0" algn="ctr">
              <a:buNone/>
            </a:pPr>
            <a:r>
              <a:rPr lang="en-US" sz="2000" b="1" i="0" dirty="0" err="1">
                <a:solidFill>
                  <a:srgbClr val="212121"/>
                </a:solidFill>
                <a:effectLst/>
                <a:latin typeface="+mj-lt"/>
              </a:rPr>
              <a:t>Definizioni</a:t>
            </a:r>
            <a:r>
              <a:rPr lang="en-US" sz="2000" b="1" dirty="0">
                <a:solidFill>
                  <a:srgbClr val="212121"/>
                </a:solidFill>
                <a:latin typeface="+mj-lt"/>
              </a:rPr>
              <a:t> dopo r</a:t>
            </a:r>
            <a:r>
              <a:rPr lang="it-IT" sz="2000" b="1" i="0" dirty="0" err="1">
                <a:solidFill>
                  <a:srgbClr val="222222"/>
                </a:solidFill>
                <a:effectLst/>
                <a:latin typeface="+mj-lt"/>
              </a:rPr>
              <a:t>evisione</a:t>
            </a:r>
            <a:r>
              <a:rPr lang="it-IT" sz="2000" b="1" dirty="0">
                <a:solidFill>
                  <a:srgbClr val="222222"/>
                </a:solidFill>
                <a:latin typeface="+mj-lt"/>
              </a:rPr>
              <a:t> </a:t>
            </a:r>
            <a:r>
              <a:rPr lang="it-IT" sz="2000" b="1" i="0" dirty="0">
                <a:solidFill>
                  <a:srgbClr val="222222"/>
                </a:solidFill>
                <a:effectLst/>
                <a:latin typeface="+mj-lt"/>
              </a:rPr>
              <a:t>sistematica della letteratura per la </a:t>
            </a:r>
            <a:r>
              <a:rPr lang="it-IT" sz="2000" b="1" i="0" dirty="0">
                <a:solidFill>
                  <a:schemeClr val="accent1"/>
                </a:solidFill>
                <a:effectLst/>
                <a:latin typeface="+mj-lt"/>
              </a:rPr>
              <a:t>definizione di non </a:t>
            </a:r>
            <a:r>
              <a:rPr lang="it-IT" sz="2000" b="1" i="0" dirty="0" err="1">
                <a:solidFill>
                  <a:schemeClr val="accent1"/>
                </a:solidFill>
                <a:effectLst/>
                <a:latin typeface="+mj-lt"/>
              </a:rPr>
              <a:t>responder</a:t>
            </a:r>
            <a:r>
              <a:rPr lang="it-IT" sz="2000" b="1" i="0" dirty="0">
                <a:solidFill>
                  <a:schemeClr val="tx1"/>
                </a:solidFill>
                <a:effectLst/>
                <a:latin typeface="+mj-lt"/>
              </a:rPr>
              <a:t> dopo </a:t>
            </a:r>
            <a:r>
              <a:rPr lang="it-IT" sz="2000" b="1" dirty="0">
                <a:solidFill>
                  <a:schemeClr val="tx1"/>
                </a:solidFill>
                <a:latin typeface="+mj-lt"/>
              </a:rPr>
              <a:t>C</a:t>
            </a:r>
            <a:r>
              <a:rPr lang="it-IT" sz="2000" b="1" i="0" dirty="0">
                <a:solidFill>
                  <a:schemeClr val="tx1"/>
                </a:solidFill>
                <a:effectLst/>
                <a:latin typeface="+mj-lt"/>
              </a:rPr>
              <a:t>hirurgia Bariatrica</a:t>
            </a:r>
            <a:endParaRPr lang="it-IT" sz="2000" b="1" i="0" dirty="0">
              <a:solidFill>
                <a:schemeClr val="accent1"/>
              </a:solidFill>
              <a:effectLst/>
              <a:latin typeface="+mj-lt"/>
            </a:endParaRPr>
          </a:p>
          <a:p>
            <a:pPr marL="0" indent="0" algn="just">
              <a:buNone/>
            </a:pPr>
            <a:endParaRPr lang="en-US" sz="2000" b="1" i="0" dirty="0">
              <a:solidFill>
                <a:srgbClr val="212121"/>
              </a:solidFill>
              <a:effectLst/>
              <a:latin typeface="+mj-lt"/>
            </a:endParaRPr>
          </a:p>
          <a:p>
            <a:pPr marL="0" indent="0" algn="just">
              <a:buNone/>
            </a:pPr>
            <a:r>
              <a:rPr lang="en-US" sz="2000" b="1" dirty="0" err="1">
                <a:solidFill>
                  <a:srgbClr val="212121"/>
                </a:solidFill>
                <a:latin typeface="+mj-lt"/>
              </a:rPr>
              <a:t>Bibliografia</a:t>
            </a:r>
            <a:endParaRPr lang="en-US" sz="2000" b="1" i="0" dirty="0">
              <a:solidFill>
                <a:srgbClr val="212121"/>
              </a:solidFill>
              <a:effectLst/>
              <a:latin typeface="+mj-lt"/>
            </a:endParaRPr>
          </a:p>
          <a:p>
            <a:pPr algn="just"/>
            <a:r>
              <a:rPr lang="en-US" b="1" i="0" dirty="0">
                <a:solidFill>
                  <a:srgbClr val="212121"/>
                </a:solidFill>
                <a:effectLst/>
                <a:latin typeface="+mj-lt"/>
              </a:rPr>
              <a:t>Weight Regain and Insufficient Weight Loss After Bariatric Surgery: Definitions, Prevalence, Mechanisms, Predictors, Prevention and Management Strategies, and Knowledge Gaps-a Scoping Review</a:t>
            </a:r>
            <a:r>
              <a:rPr lang="en-US" i="0" dirty="0">
                <a:solidFill>
                  <a:srgbClr val="212121"/>
                </a:solidFill>
                <a:effectLst/>
                <a:latin typeface="+mj-lt"/>
              </a:rPr>
              <a:t>. Walid </a:t>
            </a:r>
            <a:r>
              <a:rPr lang="en-US" i="1" dirty="0">
                <a:solidFill>
                  <a:srgbClr val="212121"/>
                </a:solidFill>
                <a:effectLst/>
                <a:latin typeface="+mj-lt"/>
              </a:rPr>
              <a:t>El Ansari, </a:t>
            </a:r>
            <a:r>
              <a:rPr lang="en-US" i="1" dirty="0" err="1">
                <a:solidFill>
                  <a:srgbClr val="212121"/>
                </a:solidFill>
                <a:effectLst/>
                <a:latin typeface="+mj-lt"/>
              </a:rPr>
              <a:t>Wahiba</a:t>
            </a:r>
            <a:r>
              <a:rPr lang="en-US" i="1" dirty="0">
                <a:solidFill>
                  <a:srgbClr val="212121"/>
                </a:solidFill>
                <a:effectLst/>
                <a:latin typeface="+mj-lt"/>
              </a:rPr>
              <a:t> </a:t>
            </a:r>
            <a:r>
              <a:rPr lang="en-US" i="1" dirty="0" err="1">
                <a:solidFill>
                  <a:srgbClr val="212121"/>
                </a:solidFill>
                <a:effectLst/>
                <a:latin typeface="+mj-lt"/>
              </a:rPr>
              <a:t>Elhag</a:t>
            </a:r>
            <a:r>
              <a:rPr lang="en-US" i="1" dirty="0">
                <a:solidFill>
                  <a:srgbClr val="212121"/>
                </a:solidFill>
                <a:effectLst/>
                <a:latin typeface="+mj-lt"/>
              </a:rPr>
              <a:t> et al. </a:t>
            </a:r>
            <a:r>
              <a:rPr lang="en-US" i="1" dirty="0" err="1">
                <a:solidFill>
                  <a:srgbClr val="212121"/>
                </a:solidFill>
                <a:effectLst/>
                <a:latin typeface="+mj-lt"/>
              </a:rPr>
              <a:t>Obes</a:t>
            </a:r>
            <a:r>
              <a:rPr lang="en-US" i="1" dirty="0">
                <a:solidFill>
                  <a:srgbClr val="212121"/>
                </a:solidFill>
                <a:effectLst/>
                <a:latin typeface="+mj-lt"/>
              </a:rPr>
              <a:t> Surg 2021, April; 31 (4) 1755-1766)</a:t>
            </a:r>
          </a:p>
          <a:p>
            <a:pPr marL="0" indent="0">
              <a:buNone/>
            </a:pPr>
            <a:endParaRPr lang="it-IT" dirty="0"/>
          </a:p>
        </p:txBody>
      </p:sp>
    </p:spTree>
    <p:extLst>
      <p:ext uri="{BB962C8B-B14F-4D97-AF65-F5344CB8AC3E}">
        <p14:creationId xmlns:p14="http://schemas.microsoft.com/office/powerpoint/2010/main" xmlns="" val="23040476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FF9838E-92C1-EA47-03F5-1043940E98F3}"/>
              </a:ext>
            </a:extLst>
          </p:cNvPr>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a:extLst>
              <a:ext uri="{FF2B5EF4-FFF2-40B4-BE49-F238E27FC236}">
                <a16:creationId xmlns:a16="http://schemas.microsoft.com/office/drawing/2014/main" xmlns="" id="{22568B72-3D96-E854-1677-E57599016B7E}"/>
              </a:ext>
            </a:extLst>
          </p:cNvPr>
          <p:cNvSpPr>
            <a:spLocks noGrp="1"/>
          </p:cNvSpPr>
          <p:nvPr>
            <p:ph idx="1"/>
          </p:nvPr>
        </p:nvSpPr>
        <p:spPr/>
        <p:txBody>
          <a:bodyPr>
            <a:normAutofit fontScale="85000" lnSpcReduction="10000"/>
          </a:bodyPr>
          <a:lstStyle/>
          <a:p>
            <a:pPr marL="0" indent="0" algn="ctr">
              <a:buNone/>
            </a:pPr>
            <a:r>
              <a:rPr lang="en-US" sz="2800" b="1" i="0" dirty="0">
                <a:solidFill>
                  <a:schemeClr val="accent1"/>
                </a:solidFill>
                <a:effectLst/>
                <a:latin typeface="+mj-lt"/>
              </a:rPr>
              <a:t>Weight Regain</a:t>
            </a:r>
          </a:p>
          <a:p>
            <a:pPr marL="0" indent="0" algn="ctr">
              <a:buNone/>
            </a:pPr>
            <a:r>
              <a:rPr lang="en-US" b="1" i="0" dirty="0" err="1">
                <a:solidFill>
                  <a:srgbClr val="212121"/>
                </a:solidFill>
                <a:effectLst/>
                <a:latin typeface="+mj-lt"/>
              </a:rPr>
              <a:t>Definizioni</a:t>
            </a:r>
            <a:r>
              <a:rPr lang="en-US" b="1" dirty="0">
                <a:solidFill>
                  <a:srgbClr val="212121"/>
                </a:solidFill>
                <a:latin typeface="+mj-lt"/>
              </a:rPr>
              <a:t> dopo r</a:t>
            </a:r>
            <a:r>
              <a:rPr lang="it-IT" b="1" i="0" dirty="0" err="1">
                <a:solidFill>
                  <a:srgbClr val="222222"/>
                </a:solidFill>
                <a:effectLst/>
                <a:latin typeface="+mj-lt"/>
              </a:rPr>
              <a:t>evisione</a:t>
            </a:r>
            <a:r>
              <a:rPr lang="it-IT" b="1" dirty="0">
                <a:solidFill>
                  <a:srgbClr val="222222"/>
                </a:solidFill>
                <a:latin typeface="+mj-lt"/>
              </a:rPr>
              <a:t> </a:t>
            </a:r>
            <a:r>
              <a:rPr lang="it-IT" b="1" i="0" dirty="0">
                <a:solidFill>
                  <a:srgbClr val="222222"/>
                </a:solidFill>
                <a:effectLst/>
                <a:latin typeface="+mj-lt"/>
              </a:rPr>
              <a:t>sistematica della letteratura </a:t>
            </a:r>
          </a:p>
          <a:p>
            <a:pPr marL="0" indent="0" algn="ctr">
              <a:buNone/>
            </a:pPr>
            <a:endParaRPr lang="it-IT" b="0" i="0" dirty="0">
              <a:solidFill>
                <a:srgbClr val="222222"/>
              </a:solidFill>
              <a:effectLst/>
              <a:latin typeface="+mj-lt"/>
            </a:endParaRPr>
          </a:p>
          <a:p>
            <a:r>
              <a:rPr lang="it-IT" b="1" i="0" dirty="0">
                <a:solidFill>
                  <a:schemeClr val="tx1"/>
                </a:solidFill>
                <a:effectLst/>
                <a:latin typeface="Merriweather" panose="00000500000000000000" pitchFamily="2" charset="0"/>
              </a:rPr>
              <a:t>un aumento &gt;10 kg rispetto al peso minimo raggiunto dopo chirurgia bariatrica (peso al nadir)</a:t>
            </a:r>
          </a:p>
          <a:p>
            <a:r>
              <a:rPr lang="it-IT" b="1" i="0" dirty="0">
                <a:solidFill>
                  <a:schemeClr val="tx1"/>
                </a:solidFill>
                <a:effectLst/>
                <a:latin typeface="Merriweather" panose="00000500000000000000" pitchFamily="2" charset="0"/>
              </a:rPr>
              <a:t>un aumento &gt;25% del peso in eccesso perso dal nadir</a:t>
            </a:r>
          </a:p>
          <a:p>
            <a:r>
              <a:rPr lang="it-IT" b="1" i="0" dirty="0">
                <a:solidFill>
                  <a:schemeClr val="tx1"/>
                </a:solidFill>
                <a:effectLst/>
                <a:latin typeface="Merriweather" panose="00000500000000000000" pitchFamily="2" charset="0"/>
              </a:rPr>
              <a:t>un aumento di 5 kg/m</a:t>
            </a:r>
            <a:r>
              <a:rPr lang="it-IT" b="1" i="0" baseline="30000" dirty="0">
                <a:solidFill>
                  <a:schemeClr val="tx1"/>
                </a:solidFill>
                <a:effectLst/>
                <a:latin typeface="Merriweather" panose="00000500000000000000" pitchFamily="2" charset="0"/>
              </a:rPr>
              <a:t>2</a:t>
            </a:r>
            <a:r>
              <a:rPr lang="it-IT" b="1" i="0" dirty="0">
                <a:solidFill>
                  <a:schemeClr val="tx1"/>
                </a:solidFill>
                <a:effectLst/>
                <a:latin typeface="Merriweather" panose="00000500000000000000" pitchFamily="2" charset="0"/>
              </a:rPr>
              <a:t> di BMI dal nadir</a:t>
            </a:r>
          </a:p>
          <a:p>
            <a:r>
              <a:rPr lang="it-IT" b="1" i="0" dirty="0">
                <a:solidFill>
                  <a:schemeClr val="tx1"/>
                </a:solidFill>
                <a:effectLst/>
                <a:latin typeface="Merriweather" panose="00000500000000000000" pitchFamily="2" charset="0"/>
              </a:rPr>
              <a:t>un qualsiasi aumento di peso dalla remissione del diabete mellito di tipo 2</a:t>
            </a:r>
          </a:p>
          <a:p>
            <a:r>
              <a:rPr lang="it-IT" b="1" i="0" dirty="0">
                <a:solidFill>
                  <a:schemeClr val="tx1"/>
                </a:solidFill>
                <a:effectLst/>
                <a:latin typeface="Merriweather" panose="00000500000000000000" pitchFamily="2" charset="0"/>
              </a:rPr>
              <a:t>il ritorno a un BMI &gt;35 kg/m</a:t>
            </a:r>
            <a:r>
              <a:rPr lang="it-IT" b="1" i="0" baseline="30000" dirty="0">
                <a:solidFill>
                  <a:schemeClr val="tx1"/>
                </a:solidFill>
                <a:effectLst/>
                <a:latin typeface="Merriweather" panose="00000500000000000000" pitchFamily="2" charset="0"/>
              </a:rPr>
              <a:t>2</a:t>
            </a:r>
            <a:r>
              <a:rPr lang="it-IT" b="1" i="0" dirty="0">
                <a:solidFill>
                  <a:schemeClr val="tx1"/>
                </a:solidFill>
                <a:effectLst/>
                <a:latin typeface="Merriweather" panose="00000500000000000000" pitchFamily="2" charset="0"/>
              </a:rPr>
              <a:t> in seguito a soddisfacente perdita di peso attraverso la chirurgia bariatrica</a:t>
            </a:r>
          </a:p>
          <a:p>
            <a:r>
              <a:rPr lang="it-IT" b="1" i="0" dirty="0">
                <a:solidFill>
                  <a:schemeClr val="tx1"/>
                </a:solidFill>
                <a:effectLst/>
                <a:latin typeface="Merriweather" panose="00000500000000000000" pitchFamily="2" charset="0"/>
              </a:rPr>
              <a:t>qualsiasi recupero di peso in seguito alla chirurgia bariatrica</a:t>
            </a:r>
            <a:endParaRPr lang="it-IT" b="0" i="0" dirty="0">
              <a:solidFill>
                <a:srgbClr val="222222"/>
              </a:solidFill>
              <a:effectLst/>
              <a:latin typeface="Merriweather" panose="00000500000000000000" pitchFamily="2" charset="0"/>
            </a:endParaRPr>
          </a:p>
          <a:p>
            <a:endParaRPr lang="it-IT" dirty="0"/>
          </a:p>
        </p:txBody>
      </p:sp>
    </p:spTree>
    <p:extLst>
      <p:ext uri="{BB962C8B-B14F-4D97-AF65-F5344CB8AC3E}">
        <p14:creationId xmlns:p14="http://schemas.microsoft.com/office/powerpoint/2010/main" xmlns="" val="29458502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7A1F6C1-92E8-909A-A510-E0BDCBE7F74B}"/>
              </a:ext>
            </a:extLst>
          </p:cNvPr>
          <p:cNvSpPr>
            <a:spLocks noGrp="1"/>
          </p:cNvSpPr>
          <p:nvPr>
            <p:ph type="title"/>
          </p:nvPr>
        </p:nvSpPr>
        <p:spPr/>
        <p:txBody>
          <a:bodyPr/>
          <a:lstStyle/>
          <a:p>
            <a:pPr algn="ctr"/>
            <a:r>
              <a:rPr lang="it-IT" sz="3600" b="1" dirty="0">
                <a:solidFill>
                  <a:schemeClr val="accent1"/>
                </a:solidFill>
              </a:rPr>
              <a:t>Follow up e prevenzione del drop out</a:t>
            </a:r>
            <a:endParaRPr lang="it-IT" dirty="0">
              <a:solidFill>
                <a:schemeClr val="accent1"/>
              </a:solidFill>
            </a:endParaRPr>
          </a:p>
        </p:txBody>
      </p:sp>
      <p:sp>
        <p:nvSpPr>
          <p:cNvPr id="3" name="Segnaposto contenuto 2">
            <a:extLst>
              <a:ext uri="{FF2B5EF4-FFF2-40B4-BE49-F238E27FC236}">
                <a16:creationId xmlns:a16="http://schemas.microsoft.com/office/drawing/2014/main" xmlns="" id="{78F92D3D-7979-C4A2-5726-6ADCAB46D555}"/>
              </a:ext>
            </a:extLst>
          </p:cNvPr>
          <p:cNvSpPr>
            <a:spLocks noGrp="1"/>
          </p:cNvSpPr>
          <p:nvPr>
            <p:ph idx="1"/>
          </p:nvPr>
        </p:nvSpPr>
        <p:spPr/>
        <p:txBody>
          <a:bodyPr>
            <a:normAutofit/>
          </a:bodyPr>
          <a:lstStyle/>
          <a:p>
            <a:pPr marL="0" indent="0" algn="ctr">
              <a:buNone/>
            </a:pPr>
            <a:r>
              <a:rPr lang="it-IT" sz="2000" b="1" dirty="0">
                <a:solidFill>
                  <a:schemeClr val="accent1"/>
                </a:solidFill>
              </a:rPr>
              <a:t>Weight </a:t>
            </a:r>
            <a:r>
              <a:rPr lang="it-IT" sz="2000" b="1" dirty="0" err="1">
                <a:solidFill>
                  <a:schemeClr val="accent1"/>
                </a:solidFill>
              </a:rPr>
              <a:t>Regain</a:t>
            </a:r>
            <a:r>
              <a:rPr lang="it-IT" sz="2000" b="1" dirty="0">
                <a:solidFill>
                  <a:schemeClr val="accent1"/>
                </a:solidFill>
              </a:rPr>
              <a:t>: prevenzione</a:t>
            </a:r>
          </a:p>
          <a:p>
            <a:pPr marL="0" indent="0" algn="just">
              <a:buNone/>
            </a:pPr>
            <a:r>
              <a:rPr lang="it-IT" b="1" dirty="0"/>
              <a:t>Costante educazione e presa in carico del paziente PRE e POST Chirurgia Bariatrica</a:t>
            </a:r>
          </a:p>
          <a:p>
            <a:pPr marL="0" indent="0" algn="just">
              <a:buNone/>
            </a:pPr>
            <a:r>
              <a:rPr lang="it-IT" b="1" dirty="0"/>
              <a:t>Il successo terapeutico deve essere continuamente </a:t>
            </a:r>
            <a:r>
              <a:rPr lang="it-IT" b="1" dirty="0">
                <a:solidFill>
                  <a:schemeClr val="accent1"/>
                </a:solidFill>
              </a:rPr>
              <a:t>supportato e rinforzato da parte del Team Bariatrico </a:t>
            </a:r>
            <a:r>
              <a:rPr lang="it-IT" b="1" dirty="0"/>
              <a:t>che deve tendere ad ottenere un cambiamento dello stile di vita attraverso</a:t>
            </a:r>
          </a:p>
          <a:p>
            <a:r>
              <a:rPr lang="it-IT" b="1" dirty="0"/>
              <a:t>Corretta nutrizione</a:t>
            </a:r>
          </a:p>
          <a:p>
            <a:r>
              <a:rPr lang="it-IT" b="1" dirty="0"/>
              <a:t>Attività fisica quotidiana</a:t>
            </a:r>
          </a:p>
          <a:p>
            <a:r>
              <a:rPr lang="it-IT" b="1" dirty="0"/>
              <a:t>Mantenimento di un buon equilibrio psicologico</a:t>
            </a:r>
          </a:p>
        </p:txBody>
      </p:sp>
    </p:spTree>
    <p:extLst>
      <p:ext uri="{BB962C8B-B14F-4D97-AF65-F5344CB8AC3E}">
        <p14:creationId xmlns:p14="http://schemas.microsoft.com/office/powerpoint/2010/main" xmlns="" val="172952605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2D0D205-4185-329A-1009-93C92B7F0ADE}"/>
              </a:ext>
            </a:extLst>
          </p:cNvPr>
          <p:cNvSpPr>
            <a:spLocks noGrp="1"/>
          </p:cNvSpPr>
          <p:nvPr>
            <p:ph type="title"/>
          </p:nvPr>
        </p:nvSpPr>
        <p:spPr/>
        <p:txBody>
          <a:bodyPr/>
          <a:lstStyle/>
          <a:p>
            <a:pPr algn="ctr"/>
            <a:r>
              <a:rPr lang="it-IT" sz="3600" b="1" dirty="0">
                <a:solidFill>
                  <a:schemeClr val="accent1"/>
                </a:solidFill>
              </a:rPr>
              <a:t>Follow up e prevenzione del drop out</a:t>
            </a:r>
            <a:endParaRPr lang="it-IT" dirty="0">
              <a:solidFill>
                <a:schemeClr val="accent1"/>
              </a:solidFill>
            </a:endParaRPr>
          </a:p>
        </p:txBody>
      </p:sp>
      <p:sp>
        <p:nvSpPr>
          <p:cNvPr id="3" name="Segnaposto contenuto 2">
            <a:extLst>
              <a:ext uri="{FF2B5EF4-FFF2-40B4-BE49-F238E27FC236}">
                <a16:creationId xmlns:a16="http://schemas.microsoft.com/office/drawing/2014/main" xmlns="" id="{F5423282-2522-AE14-56AE-E47BE510960A}"/>
              </a:ext>
            </a:extLst>
          </p:cNvPr>
          <p:cNvSpPr>
            <a:spLocks noGrp="1"/>
          </p:cNvSpPr>
          <p:nvPr>
            <p:ph idx="1"/>
          </p:nvPr>
        </p:nvSpPr>
        <p:spPr>
          <a:xfrm>
            <a:off x="1942415" y="2348880"/>
            <a:ext cx="6591985" cy="3562342"/>
          </a:xfrm>
        </p:spPr>
        <p:txBody>
          <a:bodyPr>
            <a:normAutofit fontScale="62500" lnSpcReduction="20000"/>
          </a:bodyPr>
          <a:lstStyle/>
          <a:p>
            <a:pPr marL="0" indent="0" algn="just">
              <a:buNone/>
            </a:pPr>
            <a:endParaRPr lang="it-IT" sz="2400" b="1" dirty="0"/>
          </a:p>
          <a:p>
            <a:pPr marL="0" indent="0" algn="just">
              <a:buNone/>
            </a:pPr>
            <a:r>
              <a:rPr lang="it-IT" sz="2400" b="1" dirty="0"/>
              <a:t>Bibliografia</a:t>
            </a:r>
          </a:p>
          <a:p>
            <a:pPr algn="just"/>
            <a:r>
              <a:rPr lang="it-IT" sz="1900" b="1" i="1" dirty="0" err="1"/>
              <a:t>European</a:t>
            </a:r>
            <a:r>
              <a:rPr lang="it-IT" sz="1900" b="1" i="1" dirty="0"/>
              <a:t> </a:t>
            </a:r>
            <a:r>
              <a:rPr lang="it-IT" sz="1900" b="1" i="1" dirty="0" err="1"/>
              <a:t>guidelines</a:t>
            </a:r>
            <a:r>
              <a:rPr lang="it-IT" sz="1900" b="1" i="1" dirty="0"/>
              <a:t> on </a:t>
            </a:r>
            <a:r>
              <a:rPr lang="it-IT" sz="1900" b="1" i="1" dirty="0" err="1"/>
              <a:t>metabolic</a:t>
            </a:r>
            <a:r>
              <a:rPr lang="it-IT" sz="1900" b="1" i="1" dirty="0"/>
              <a:t> and </a:t>
            </a:r>
            <a:r>
              <a:rPr lang="it-IT" sz="1900" b="1" i="1" dirty="0" err="1"/>
              <a:t>bariatric</a:t>
            </a:r>
            <a:r>
              <a:rPr lang="it-IT" sz="1900" b="1" i="1" dirty="0"/>
              <a:t> surgery</a:t>
            </a:r>
            <a:r>
              <a:rPr lang="it-IT" sz="1900" i="1" dirty="0"/>
              <a:t>. M </a:t>
            </a:r>
            <a:r>
              <a:rPr lang="it-IT" sz="1900" i="1" dirty="0" err="1"/>
              <a:t>Fried</a:t>
            </a:r>
            <a:r>
              <a:rPr lang="it-IT" sz="1900" i="1" dirty="0"/>
              <a:t> </a:t>
            </a:r>
            <a:r>
              <a:rPr lang="it-IT" sz="1900" i="1" dirty="0" err="1"/>
              <a:t>ewt</a:t>
            </a:r>
            <a:r>
              <a:rPr lang="it-IT" sz="1900" i="1" dirty="0"/>
              <a:t> al. </a:t>
            </a:r>
            <a:r>
              <a:rPr lang="it-IT" sz="1900" i="1" dirty="0" err="1"/>
              <a:t>Obes</a:t>
            </a:r>
            <a:r>
              <a:rPr lang="it-IT" sz="1900" i="1" dirty="0"/>
              <a:t> </a:t>
            </a:r>
            <a:r>
              <a:rPr lang="it-IT" sz="1900" i="1" dirty="0" err="1"/>
              <a:t>Facts</a:t>
            </a:r>
            <a:r>
              <a:rPr lang="it-IT" sz="1900" i="1" dirty="0"/>
              <a:t> 2013; 6:449-468</a:t>
            </a:r>
          </a:p>
          <a:p>
            <a:pPr algn="just"/>
            <a:r>
              <a:rPr lang="it-IT" sz="1900" b="1" i="1" dirty="0" err="1"/>
              <a:t>Prevention</a:t>
            </a:r>
            <a:r>
              <a:rPr lang="it-IT" sz="1900" b="1" i="1" dirty="0"/>
              <a:t> of weight </a:t>
            </a:r>
            <a:r>
              <a:rPr lang="it-IT" sz="1900" b="1" i="1" dirty="0" err="1"/>
              <a:t>regain</a:t>
            </a:r>
            <a:r>
              <a:rPr lang="it-IT" sz="1900" b="1" i="1" dirty="0"/>
              <a:t> following </a:t>
            </a:r>
            <a:r>
              <a:rPr lang="it-IT" sz="1900" b="1" i="1" dirty="0" err="1"/>
              <a:t>bariatric</a:t>
            </a:r>
            <a:r>
              <a:rPr lang="it-IT" sz="1900" b="1" i="1" dirty="0"/>
              <a:t> surgery</a:t>
            </a:r>
            <a:r>
              <a:rPr lang="it-IT" sz="1900" i="1" dirty="0"/>
              <a:t>. R F  Kushner.</a:t>
            </a:r>
            <a:r>
              <a:rPr lang="it-IT" sz="1900" b="1" i="1" dirty="0"/>
              <a:t>  </a:t>
            </a:r>
            <a:r>
              <a:rPr lang="it-IT" sz="1900" i="1" dirty="0" err="1"/>
              <a:t>Curr</a:t>
            </a:r>
            <a:r>
              <a:rPr lang="it-IT" sz="1900" i="1" dirty="0"/>
              <a:t> </a:t>
            </a:r>
            <a:r>
              <a:rPr lang="it-IT" sz="1900" i="1" dirty="0" err="1"/>
              <a:t>Obes</a:t>
            </a:r>
            <a:r>
              <a:rPr lang="it-IT" sz="1900" i="1" dirty="0"/>
              <a:t> Rep 2015; 4: 198-206. </a:t>
            </a:r>
          </a:p>
          <a:p>
            <a:pPr algn="just"/>
            <a:r>
              <a:rPr lang="it-IT" sz="1900" b="1" dirty="0" err="1"/>
              <a:t>Pratical</a:t>
            </a:r>
            <a:r>
              <a:rPr lang="it-IT" sz="1900" b="1" dirty="0"/>
              <a:t> </a:t>
            </a:r>
            <a:r>
              <a:rPr lang="it-IT" sz="1900" b="1" dirty="0" err="1"/>
              <a:t>recommendations</a:t>
            </a:r>
            <a:r>
              <a:rPr lang="it-IT" sz="1900" b="1" dirty="0"/>
              <a:t> of the </a:t>
            </a:r>
            <a:r>
              <a:rPr lang="it-IT" sz="1900" b="1" dirty="0" err="1"/>
              <a:t>obesity</a:t>
            </a:r>
            <a:r>
              <a:rPr lang="it-IT" sz="1900" b="1" dirty="0"/>
              <a:t>  </a:t>
            </a:r>
            <a:r>
              <a:rPr lang="it-IT" sz="1900" b="1" dirty="0" err="1"/>
              <a:t>managment</a:t>
            </a:r>
            <a:r>
              <a:rPr lang="it-IT" sz="1900" b="1" dirty="0"/>
              <a:t> Task Force of the </a:t>
            </a:r>
            <a:r>
              <a:rPr lang="it-IT" sz="1900" b="1" dirty="0" err="1"/>
              <a:t>European</a:t>
            </a:r>
            <a:r>
              <a:rPr lang="it-IT" sz="1900" b="1" dirty="0"/>
              <a:t> Association for the Study of </a:t>
            </a:r>
            <a:r>
              <a:rPr lang="it-IT" sz="1900" b="1" dirty="0" err="1"/>
              <a:t>Obesity</a:t>
            </a:r>
            <a:r>
              <a:rPr lang="it-IT" sz="1900" b="1" dirty="0"/>
              <a:t> for the Post </a:t>
            </a:r>
            <a:r>
              <a:rPr lang="it-IT" sz="1900" b="1" dirty="0" err="1"/>
              <a:t>Bariatric</a:t>
            </a:r>
            <a:r>
              <a:rPr lang="it-IT" sz="1900" b="1" dirty="0"/>
              <a:t> Surgery </a:t>
            </a:r>
            <a:r>
              <a:rPr lang="it-IT" sz="1900" b="1" dirty="0" err="1"/>
              <a:t>Medical</a:t>
            </a:r>
            <a:r>
              <a:rPr lang="it-IT" sz="1900" b="1" dirty="0"/>
              <a:t> </a:t>
            </a:r>
            <a:r>
              <a:rPr lang="it-IT" sz="1900" b="1" dirty="0" err="1"/>
              <a:t>Managent</a:t>
            </a:r>
            <a:r>
              <a:rPr lang="it-IT" sz="1900" dirty="0"/>
              <a:t>. L Busetto  et al. </a:t>
            </a:r>
            <a:r>
              <a:rPr lang="it-IT" sz="1900" i="1" dirty="0" err="1"/>
              <a:t>Obes</a:t>
            </a:r>
            <a:r>
              <a:rPr lang="it-IT" sz="1900" i="1" dirty="0"/>
              <a:t> </a:t>
            </a:r>
            <a:r>
              <a:rPr lang="it-IT" sz="1900" i="1" dirty="0" err="1"/>
              <a:t>Facts</a:t>
            </a:r>
            <a:r>
              <a:rPr lang="it-IT" sz="1900" i="1" dirty="0"/>
              <a:t>. 2017; 6:597-632</a:t>
            </a:r>
          </a:p>
          <a:p>
            <a:pPr algn="just"/>
            <a:r>
              <a:rPr lang="en-US" sz="1900" b="1" i="0" dirty="0">
                <a:solidFill>
                  <a:srgbClr val="212121"/>
                </a:solidFill>
                <a:effectLst/>
              </a:rPr>
              <a:t>Modifiable factors associated with weight regain after bariatric surgery: a scoping review.  </a:t>
            </a:r>
            <a:r>
              <a:rPr lang="it-IT" sz="1900" i="1" dirty="0"/>
              <a:t>Lisa </a:t>
            </a:r>
            <a:r>
              <a:rPr lang="it-IT" sz="1900" i="1" dirty="0" err="1"/>
              <a:t>Kaouk</a:t>
            </a:r>
            <a:r>
              <a:rPr lang="it-IT" sz="1900" i="1" dirty="0"/>
              <a:t> 2019; </a:t>
            </a:r>
            <a:r>
              <a:rPr lang="it-IT" sz="1900" i="1" dirty="0">
                <a:solidFill>
                  <a:srgbClr val="5B616B"/>
                </a:solidFill>
                <a:effectLst/>
              </a:rPr>
              <a:t>2019 </a:t>
            </a:r>
            <a:r>
              <a:rPr lang="it-IT" sz="1900" i="1" dirty="0" err="1">
                <a:solidFill>
                  <a:srgbClr val="5B616B"/>
                </a:solidFill>
                <a:effectLst/>
              </a:rPr>
              <a:t>May</a:t>
            </a:r>
            <a:r>
              <a:rPr lang="it-IT" sz="1900" i="1" dirty="0">
                <a:solidFill>
                  <a:srgbClr val="5B616B"/>
                </a:solidFill>
                <a:effectLst/>
              </a:rPr>
              <a:t> 3:8:615</a:t>
            </a:r>
            <a:endParaRPr lang="it-IT" sz="1900" i="1" dirty="0"/>
          </a:p>
          <a:p>
            <a:r>
              <a:rPr lang="it-IT" sz="1900" b="1" dirty="0"/>
              <a:t>SICOB </a:t>
            </a:r>
            <a:r>
              <a:rPr lang="it-IT" sz="1900" b="1" dirty="0" err="1"/>
              <a:t>endorsed</a:t>
            </a:r>
            <a:r>
              <a:rPr lang="it-IT" sz="1900" b="1" dirty="0"/>
              <a:t> national Delphi consensus on </a:t>
            </a:r>
            <a:r>
              <a:rPr lang="it-IT" sz="1900" b="1" dirty="0" err="1"/>
              <a:t>obesity</a:t>
            </a:r>
            <a:r>
              <a:rPr lang="it-IT" sz="1900" b="1" dirty="0"/>
              <a:t> </a:t>
            </a:r>
            <a:r>
              <a:rPr lang="it-IT" sz="1900" b="1" dirty="0" err="1"/>
              <a:t>trseatment</a:t>
            </a:r>
            <a:r>
              <a:rPr lang="it-IT" sz="1900" b="1" dirty="0"/>
              <a:t> </a:t>
            </a:r>
            <a:r>
              <a:rPr lang="it-IT" sz="1900" b="1" dirty="0" err="1"/>
              <a:t>optimization</a:t>
            </a:r>
            <a:r>
              <a:rPr lang="it-IT" sz="1900" b="1" dirty="0"/>
              <a:t>: focus on </a:t>
            </a:r>
            <a:r>
              <a:rPr lang="it-IT" sz="1900" b="1" dirty="0" err="1"/>
              <a:t>diagnosis</a:t>
            </a:r>
            <a:r>
              <a:rPr lang="it-IT" sz="1900" b="1" dirty="0"/>
              <a:t>, </a:t>
            </a:r>
            <a:r>
              <a:rPr lang="it-IT" sz="1900" b="1" dirty="0" err="1"/>
              <a:t>preoperative</a:t>
            </a:r>
            <a:r>
              <a:rPr lang="it-IT" sz="1900" b="1" dirty="0"/>
              <a:t> </a:t>
            </a:r>
            <a:r>
              <a:rPr lang="it-IT" sz="1900" b="1" dirty="0" err="1"/>
              <a:t>managment</a:t>
            </a:r>
            <a:r>
              <a:rPr lang="it-IT" sz="1900" b="1" dirty="0"/>
              <a:t>, and weight </a:t>
            </a:r>
            <a:r>
              <a:rPr lang="it-IT" sz="1900" b="1" dirty="0" err="1"/>
              <a:t>regain</a:t>
            </a:r>
            <a:r>
              <a:rPr lang="it-IT" sz="1900" b="1" dirty="0"/>
              <a:t>/</a:t>
            </a:r>
            <a:r>
              <a:rPr lang="it-IT" sz="1900" b="1" dirty="0" err="1"/>
              <a:t>insufficient</a:t>
            </a:r>
            <a:r>
              <a:rPr lang="it-IT" sz="1900" b="1" dirty="0"/>
              <a:t> weight </a:t>
            </a:r>
            <a:r>
              <a:rPr lang="it-IT" sz="1900" b="1" dirty="0" err="1"/>
              <a:t>loss</a:t>
            </a:r>
            <a:r>
              <a:rPr lang="it-IT" sz="1900" b="1" dirty="0"/>
              <a:t> </a:t>
            </a:r>
            <a:r>
              <a:rPr lang="it-IT" sz="1900" b="1" dirty="0" err="1"/>
              <a:t>approach</a:t>
            </a:r>
            <a:r>
              <a:rPr lang="it-IT" sz="1900" i="1" dirty="0"/>
              <a:t>. M A Zappa et al. </a:t>
            </a:r>
            <a:r>
              <a:rPr lang="it-IT" sz="1900" i="1" dirty="0" err="1"/>
              <a:t>Eat</a:t>
            </a:r>
            <a:r>
              <a:rPr lang="it-IT" sz="1900" i="1" dirty="0"/>
              <a:t> Weight </a:t>
            </a:r>
            <a:r>
              <a:rPr lang="it-IT" sz="1900" i="1" dirty="0" err="1"/>
              <a:t>Duisord</a:t>
            </a:r>
            <a:r>
              <a:rPr lang="it-IT" sz="1900" i="1" dirty="0"/>
              <a:t> 2023 </a:t>
            </a:r>
            <a:r>
              <a:rPr lang="it-IT" sz="1900" i="1" dirty="0" err="1"/>
              <a:t>feb</a:t>
            </a:r>
            <a:r>
              <a:rPr lang="it-IT" sz="1900" i="1" dirty="0"/>
              <a:t> 10; 28 (1):5 </a:t>
            </a:r>
          </a:p>
          <a:p>
            <a:r>
              <a:rPr lang="en-US" sz="1900" b="1" i="0" dirty="0">
                <a:solidFill>
                  <a:srgbClr val="212121"/>
                </a:solidFill>
                <a:effectLst/>
              </a:rPr>
              <a:t>Weight Regain After Bariatric Surgery: Scope of the Problem, Causes, Prevention, and Treatment</a:t>
            </a:r>
            <a:r>
              <a:rPr lang="en-US" sz="1900" i="1" dirty="0">
                <a:solidFill>
                  <a:srgbClr val="212121"/>
                </a:solidFill>
                <a:effectLst/>
              </a:rPr>
              <a:t>. S F </a:t>
            </a:r>
            <a:r>
              <a:rPr lang="en-US" sz="1900" i="1" dirty="0" err="1">
                <a:solidFill>
                  <a:srgbClr val="212121"/>
                </a:solidFill>
                <a:effectLst/>
              </a:rPr>
              <a:t>Noira</a:t>
            </a:r>
            <a:r>
              <a:rPr lang="en-US" sz="1900" i="1" dirty="0">
                <a:solidFill>
                  <a:srgbClr val="212121"/>
                </a:solidFill>
                <a:effectLst/>
              </a:rPr>
              <a:t>; Curr Diab Rep </a:t>
            </a:r>
            <a:r>
              <a:rPr lang="it-IT" sz="1900" b="0" i="1" dirty="0">
                <a:solidFill>
                  <a:srgbClr val="5B616B"/>
                </a:solidFill>
                <a:effectLst/>
              </a:rPr>
              <a:t>2023 Mar;23(3):31-42</a:t>
            </a:r>
            <a:endParaRPr lang="en-US" sz="1900" b="1" i="1" dirty="0">
              <a:solidFill>
                <a:srgbClr val="212121"/>
              </a:solidFill>
              <a:effectLst/>
            </a:endParaRPr>
          </a:p>
          <a:p>
            <a:pPr marL="0" indent="0">
              <a:buNone/>
            </a:pPr>
            <a:endParaRPr lang="it-IT" i="1" dirty="0"/>
          </a:p>
          <a:p>
            <a:endParaRPr lang="it-IT" i="1" dirty="0"/>
          </a:p>
          <a:p>
            <a:pPr algn="just"/>
            <a:endParaRPr lang="it-IT" sz="1800" i="1" dirty="0">
              <a:latin typeface="+mj-lt"/>
            </a:endParaRPr>
          </a:p>
          <a:p>
            <a:pPr marL="0" indent="0">
              <a:buNone/>
            </a:pPr>
            <a:endParaRPr lang="it-IT" sz="1800" i="1" dirty="0">
              <a:latin typeface="+mj-lt"/>
            </a:endParaRPr>
          </a:p>
          <a:p>
            <a:endParaRPr lang="it-IT" dirty="0"/>
          </a:p>
        </p:txBody>
      </p:sp>
    </p:spTree>
    <p:extLst>
      <p:ext uri="{BB962C8B-B14F-4D97-AF65-F5344CB8AC3E}">
        <p14:creationId xmlns:p14="http://schemas.microsoft.com/office/powerpoint/2010/main" xmlns="" val="173976711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p:cNvSpPr>
            <a:spLocks noGrp="1"/>
          </p:cNvSpPr>
          <p:nvPr>
            <p:ph idx="1"/>
          </p:nvPr>
        </p:nvSpPr>
        <p:spPr>
          <a:xfrm>
            <a:off x="1835696" y="1988840"/>
            <a:ext cx="6933456" cy="4389120"/>
          </a:xfrm>
        </p:spPr>
        <p:txBody>
          <a:bodyPr>
            <a:normAutofit/>
          </a:bodyPr>
          <a:lstStyle/>
          <a:p>
            <a:pPr algn="ctr">
              <a:buNone/>
            </a:pPr>
            <a:r>
              <a:rPr lang="it-IT" sz="2600" b="1" dirty="0">
                <a:solidFill>
                  <a:schemeClr val="accent1"/>
                </a:solidFill>
                <a:latin typeface="+mj-lt"/>
              </a:rPr>
              <a:t>Weight </a:t>
            </a:r>
            <a:r>
              <a:rPr lang="it-IT" sz="2600" b="1" dirty="0" err="1">
                <a:solidFill>
                  <a:schemeClr val="accent1"/>
                </a:solidFill>
                <a:latin typeface="+mj-lt"/>
              </a:rPr>
              <a:t>Regain</a:t>
            </a:r>
            <a:r>
              <a:rPr lang="it-IT" sz="2600" b="1" dirty="0">
                <a:solidFill>
                  <a:schemeClr val="accent1"/>
                </a:solidFill>
                <a:latin typeface="+mj-lt"/>
              </a:rPr>
              <a:t>: come intervenire </a:t>
            </a:r>
          </a:p>
          <a:p>
            <a:pPr algn="just"/>
            <a:r>
              <a:rPr lang="it-IT" sz="2000" b="1" dirty="0">
                <a:solidFill>
                  <a:schemeClr val="accent1"/>
                </a:solidFill>
                <a:latin typeface="Century Gothic" panose="020B0502020202020204" pitchFamily="34" charset="0"/>
              </a:rPr>
              <a:t>Incremento della frequenza dei controlli  clinici </a:t>
            </a:r>
            <a:r>
              <a:rPr lang="it-IT" sz="2000" b="1" dirty="0">
                <a:latin typeface="Century Gothic" panose="020B0502020202020204" pitchFamily="34" charset="0"/>
              </a:rPr>
              <a:t>del paziente </a:t>
            </a:r>
            <a:r>
              <a:rPr lang="it-IT" sz="2000" b="1" dirty="0">
                <a:solidFill>
                  <a:schemeClr val="accent1"/>
                </a:solidFill>
                <a:latin typeface="Century Gothic" panose="020B0502020202020204" pitchFamily="34" charset="0"/>
              </a:rPr>
              <a:t>con il team multidisciplinare </a:t>
            </a:r>
            <a:r>
              <a:rPr lang="it-IT" sz="2000" b="1" dirty="0">
                <a:latin typeface="Century Gothic" panose="020B0502020202020204" pitchFamily="34" charset="0"/>
              </a:rPr>
              <a:t>per rinforzare e supportare il paziente e </a:t>
            </a:r>
            <a:r>
              <a:rPr lang="it-IT" sz="2000" b="1" dirty="0">
                <a:solidFill>
                  <a:schemeClr val="accent1"/>
                </a:solidFill>
                <a:latin typeface="Century Gothic" panose="020B0502020202020204" pitchFamily="34" charset="0"/>
              </a:rPr>
              <a:t>reimpostare un adeguato stile di vita </a:t>
            </a:r>
          </a:p>
          <a:p>
            <a:pPr algn="just"/>
            <a:r>
              <a:rPr lang="it-IT" sz="2000" b="1" dirty="0">
                <a:latin typeface="Century Gothic" panose="020B0502020202020204" pitchFamily="34" charset="0"/>
              </a:rPr>
              <a:t>Proporre </a:t>
            </a:r>
            <a:r>
              <a:rPr lang="it-IT" sz="2000" b="1" dirty="0">
                <a:solidFill>
                  <a:schemeClr val="accent1"/>
                </a:solidFill>
                <a:latin typeface="Century Gothic" panose="020B0502020202020204" pitchFamily="34" charset="0"/>
              </a:rPr>
              <a:t>brevi periodi di dieta chetogenica o comunque a basso valore energetico</a:t>
            </a:r>
          </a:p>
          <a:p>
            <a:pPr algn="just"/>
            <a:r>
              <a:rPr lang="it-IT" sz="2000" b="1" dirty="0">
                <a:latin typeface="Century Gothic" panose="020B0502020202020204" pitchFamily="34" charset="0"/>
              </a:rPr>
              <a:t>Utilizzo di una eventuale </a:t>
            </a:r>
            <a:r>
              <a:rPr lang="it-IT" sz="2000" b="1" dirty="0">
                <a:solidFill>
                  <a:schemeClr val="accent1"/>
                </a:solidFill>
                <a:latin typeface="Century Gothic" panose="020B0502020202020204" pitchFamily="34" charset="0"/>
              </a:rPr>
              <a:t>terapia farmacologica </a:t>
            </a:r>
            <a:r>
              <a:rPr lang="it-IT" sz="2000" b="1" dirty="0">
                <a:latin typeface="Century Gothic" panose="020B0502020202020204" pitchFamily="34" charset="0"/>
              </a:rPr>
              <a:t>anti obesità (es. </a:t>
            </a:r>
            <a:r>
              <a:rPr lang="it-IT" sz="2000" b="1" dirty="0" err="1">
                <a:latin typeface="Century Gothic" panose="020B0502020202020204" pitchFamily="34" charset="0"/>
              </a:rPr>
              <a:t>Liraglutide</a:t>
            </a:r>
            <a:r>
              <a:rPr lang="it-IT" sz="2000" b="1" dirty="0">
                <a:latin typeface="Century Gothic" panose="020B0502020202020204" pitchFamily="34" charset="0"/>
              </a:rPr>
              <a:t>)</a:t>
            </a:r>
          </a:p>
          <a:p>
            <a:pPr algn="just"/>
            <a:r>
              <a:rPr lang="it-IT" sz="2000" b="1" dirty="0">
                <a:latin typeface="Century Gothic" panose="020B0502020202020204" pitchFamily="34" charset="0"/>
              </a:rPr>
              <a:t>Se questo non è sufficiente si può ripensate ad un </a:t>
            </a:r>
            <a:r>
              <a:rPr lang="it-IT" sz="2000" b="1" dirty="0">
                <a:solidFill>
                  <a:schemeClr val="accent1"/>
                </a:solidFill>
                <a:latin typeface="Century Gothic" panose="020B0502020202020204" pitchFamily="34" charset="0"/>
              </a:rPr>
              <a:t>reintervento chirurgico</a:t>
            </a:r>
          </a:p>
          <a:p>
            <a:endParaRPr lang="it-IT" dirty="0"/>
          </a:p>
        </p:txBody>
      </p:sp>
    </p:spTree>
    <p:extLst>
      <p:ext uri="{BB962C8B-B14F-4D97-AF65-F5344CB8AC3E}">
        <p14:creationId xmlns:p14="http://schemas.microsoft.com/office/powerpoint/2010/main" xmlns="" val="240458750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6CCB48F-8064-2C1F-3328-A40E20965E79}"/>
              </a:ext>
            </a:extLst>
          </p:cNvPr>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a:extLst>
              <a:ext uri="{FF2B5EF4-FFF2-40B4-BE49-F238E27FC236}">
                <a16:creationId xmlns:a16="http://schemas.microsoft.com/office/drawing/2014/main" xmlns="" id="{614E16BB-1504-0E95-717C-41EF51208309}"/>
              </a:ext>
            </a:extLst>
          </p:cNvPr>
          <p:cNvSpPr>
            <a:spLocks noGrp="1"/>
          </p:cNvSpPr>
          <p:nvPr>
            <p:ph idx="1"/>
          </p:nvPr>
        </p:nvSpPr>
        <p:spPr/>
        <p:txBody>
          <a:bodyPr>
            <a:normAutofit fontScale="25000" lnSpcReduction="20000"/>
          </a:bodyPr>
          <a:lstStyle/>
          <a:p>
            <a:pPr marL="0" indent="0" algn="ctr">
              <a:buNone/>
            </a:pPr>
            <a:r>
              <a:rPr lang="it-IT" sz="8000" b="1" dirty="0">
                <a:solidFill>
                  <a:schemeClr val="accent1"/>
                </a:solidFill>
              </a:rPr>
              <a:t>Weight </a:t>
            </a:r>
            <a:r>
              <a:rPr lang="it-IT" sz="8000" b="1" dirty="0" err="1">
                <a:solidFill>
                  <a:schemeClr val="accent1"/>
                </a:solidFill>
              </a:rPr>
              <a:t>Regain</a:t>
            </a:r>
            <a:r>
              <a:rPr lang="it-IT" sz="8000" b="1" dirty="0">
                <a:solidFill>
                  <a:schemeClr val="accent1"/>
                </a:solidFill>
              </a:rPr>
              <a:t>: reimpostare adeguato stile di Vita</a:t>
            </a:r>
          </a:p>
          <a:p>
            <a:pPr marL="0" indent="0" algn="ctr">
              <a:buNone/>
            </a:pPr>
            <a:endParaRPr lang="it-IT" sz="8000" b="1" dirty="0">
              <a:solidFill>
                <a:schemeClr val="accent1"/>
              </a:solidFill>
            </a:endParaRPr>
          </a:p>
          <a:p>
            <a:pPr marL="0" indent="0" algn="just">
              <a:buNone/>
            </a:pPr>
            <a:r>
              <a:rPr lang="it-IT" sz="7200" b="1" dirty="0">
                <a:solidFill>
                  <a:schemeClr val="tx1"/>
                </a:solidFill>
              </a:rPr>
              <a:t>Bibliografia</a:t>
            </a:r>
          </a:p>
          <a:p>
            <a:pPr marL="0" indent="0" algn="ctr">
              <a:buNone/>
            </a:pPr>
            <a:endParaRPr lang="it-IT" b="1" dirty="0"/>
          </a:p>
          <a:p>
            <a:r>
              <a:rPr lang="it-IT" sz="6400" b="1" dirty="0"/>
              <a:t>Lifestyle </a:t>
            </a:r>
            <a:r>
              <a:rPr lang="it-IT" sz="6400" b="1" dirty="0" err="1"/>
              <a:t>intervention</a:t>
            </a:r>
            <a:r>
              <a:rPr lang="it-IT" sz="6400" b="1" dirty="0"/>
              <a:t> </a:t>
            </a:r>
            <a:r>
              <a:rPr lang="it-IT" sz="6400" b="1" dirty="0" err="1"/>
              <a:t>favorably</a:t>
            </a:r>
            <a:r>
              <a:rPr lang="it-IT" sz="6400" b="1" dirty="0"/>
              <a:t> </a:t>
            </a:r>
            <a:r>
              <a:rPr lang="it-IT" sz="6400" b="1" dirty="0" err="1"/>
              <a:t>affects</a:t>
            </a:r>
            <a:r>
              <a:rPr lang="it-IT" sz="6400" b="1" dirty="0"/>
              <a:t> weight </a:t>
            </a:r>
            <a:r>
              <a:rPr lang="it-IT" sz="6400" b="1" dirty="0" err="1"/>
              <a:t>loss</a:t>
            </a:r>
            <a:r>
              <a:rPr lang="it-IT" sz="6400" b="1" dirty="0"/>
              <a:t> and  </a:t>
            </a:r>
            <a:r>
              <a:rPr lang="it-IT" sz="6400" b="1" dirty="0" err="1"/>
              <a:t>maintenance</a:t>
            </a:r>
            <a:r>
              <a:rPr lang="it-IT" sz="6400" b="1" dirty="0"/>
              <a:t> following </a:t>
            </a:r>
            <a:r>
              <a:rPr lang="it-IT" sz="6400" b="1" dirty="0" err="1"/>
              <a:t>obesity</a:t>
            </a:r>
            <a:r>
              <a:rPr lang="it-IT" sz="6400" b="1" dirty="0"/>
              <a:t> surgery</a:t>
            </a:r>
            <a:r>
              <a:rPr lang="it-IT" sz="6400" dirty="0"/>
              <a:t>. </a:t>
            </a:r>
            <a:r>
              <a:rPr lang="it-IT" sz="6400" i="1" dirty="0" err="1"/>
              <a:t>Papalazarou</a:t>
            </a:r>
            <a:r>
              <a:rPr lang="it-IT" sz="6400" i="1" dirty="0"/>
              <a:t> A et al. </a:t>
            </a:r>
            <a:r>
              <a:rPr lang="it-IT" sz="6400" i="1" dirty="0" err="1"/>
              <a:t>Obesity</a:t>
            </a:r>
            <a:r>
              <a:rPr lang="it-IT" sz="6400" i="1" dirty="0"/>
              <a:t> (Silver Spring) 2010; 18(7): 1348-53.</a:t>
            </a:r>
          </a:p>
          <a:p>
            <a:r>
              <a:rPr lang="it-IT" sz="6400" b="1" dirty="0"/>
              <a:t>Does Lifestyle </a:t>
            </a:r>
            <a:r>
              <a:rPr lang="it-IT" sz="6400" b="1" dirty="0" err="1"/>
              <a:t>Intervention</a:t>
            </a:r>
            <a:r>
              <a:rPr lang="it-IT" sz="6400" b="1" dirty="0"/>
              <a:t> After </a:t>
            </a:r>
            <a:r>
              <a:rPr lang="it-IT" sz="6400" b="1" dirty="0" err="1"/>
              <a:t>Gastric</a:t>
            </a:r>
            <a:r>
              <a:rPr lang="it-IT" sz="6400" b="1" dirty="0"/>
              <a:t> Bypass Surgery </a:t>
            </a:r>
            <a:r>
              <a:rPr lang="it-IT" sz="6400" b="1" dirty="0" err="1"/>
              <a:t>Prevent</a:t>
            </a:r>
            <a:r>
              <a:rPr lang="it-IT" sz="6400" b="1" dirty="0"/>
              <a:t> Weight  </a:t>
            </a:r>
            <a:r>
              <a:rPr lang="it-IT" sz="6400" b="1" dirty="0" err="1"/>
              <a:t>Regain</a:t>
            </a:r>
            <a:r>
              <a:rPr lang="it-IT" sz="6400" b="1" dirty="0"/>
              <a:t>? A </a:t>
            </a:r>
            <a:r>
              <a:rPr lang="it-IT" sz="6400" b="1" dirty="0" err="1"/>
              <a:t>Randomized</a:t>
            </a:r>
            <a:r>
              <a:rPr lang="it-IT" sz="6400" b="1" dirty="0"/>
              <a:t> Clinical Trial.  </a:t>
            </a:r>
            <a:r>
              <a:rPr lang="it-IT" sz="6400" dirty="0" err="1"/>
              <a:t>Hanvold</a:t>
            </a:r>
            <a:r>
              <a:rPr lang="it-IT" sz="6400" dirty="0"/>
              <a:t> SE et al. </a:t>
            </a:r>
            <a:r>
              <a:rPr lang="it-IT" sz="6400" i="1" dirty="0" err="1"/>
              <a:t>Obes</a:t>
            </a:r>
            <a:r>
              <a:rPr lang="it-IT" sz="6400" i="1" dirty="0"/>
              <a:t> </a:t>
            </a:r>
            <a:r>
              <a:rPr lang="it-IT" sz="6400" i="1" dirty="0" err="1"/>
              <a:t>Surg</a:t>
            </a:r>
            <a:r>
              <a:rPr lang="it-IT" sz="6400" i="1" dirty="0"/>
              <a:t> 2019; 29(11): 3419-31.  </a:t>
            </a:r>
          </a:p>
          <a:p>
            <a:r>
              <a:rPr lang="en-US" sz="6400" b="1" i="0" dirty="0">
                <a:solidFill>
                  <a:srgbClr val="212121"/>
                </a:solidFill>
                <a:effectLst/>
              </a:rPr>
              <a:t>Positive Program Evaluation and Health Maintenance among Post-Metabolic and Bariatric Surgery Patients Following a 6-Week Pilot Program. </a:t>
            </a:r>
            <a:r>
              <a:rPr lang="it-IT" sz="6400" i="1" dirty="0">
                <a:solidFill>
                  <a:srgbClr val="212121"/>
                </a:solidFill>
                <a:effectLst/>
              </a:rPr>
              <a:t>McIntosh S  et al </a:t>
            </a:r>
            <a:r>
              <a:rPr lang="en-US" sz="6400" i="1" dirty="0">
                <a:solidFill>
                  <a:srgbClr val="212121"/>
                </a:solidFill>
                <a:effectLst/>
              </a:rPr>
              <a:t>Obese Surg </a:t>
            </a:r>
            <a:r>
              <a:rPr lang="it-IT" sz="6400" i="1" dirty="0">
                <a:solidFill>
                  <a:srgbClr val="5B616B"/>
                </a:solidFill>
                <a:effectLst/>
              </a:rPr>
              <a:t>2024 Feb;34(2):524-533.</a:t>
            </a:r>
            <a:endParaRPr lang="it-IT" sz="6400" i="1" dirty="0">
              <a:solidFill>
                <a:srgbClr val="212121"/>
              </a:solidFill>
              <a:effectLst/>
            </a:endParaRPr>
          </a:p>
          <a:p>
            <a:pPr marL="0" indent="0">
              <a:buNone/>
            </a:pPr>
            <a:r>
              <a:rPr lang="it-IT" sz="4900" i="1" dirty="0">
                <a:solidFill>
                  <a:srgbClr val="5B616B"/>
                </a:solidFill>
                <a:effectLst/>
              </a:rPr>
              <a:t> </a:t>
            </a:r>
            <a:endParaRPr lang="it-IT" sz="4900" i="1" dirty="0"/>
          </a:p>
          <a:p>
            <a:pPr marL="0" indent="0">
              <a:buNone/>
            </a:pPr>
            <a:endParaRPr lang="it-IT" sz="1500" i="1" dirty="0">
              <a:latin typeface="Century Gothic" panose="020B0502020202020204" pitchFamily="34" charset="0"/>
            </a:endParaRPr>
          </a:p>
          <a:p>
            <a:pPr marL="0" indent="0">
              <a:buNone/>
            </a:pPr>
            <a:endParaRPr lang="it-IT" sz="1700" b="1" dirty="0">
              <a:latin typeface="+mj-lt"/>
            </a:endParaRPr>
          </a:p>
          <a:p>
            <a:pPr marL="0" indent="0" algn="just">
              <a:buNone/>
            </a:pPr>
            <a:r>
              <a:rPr lang="it-IT" sz="1700" dirty="0">
                <a:latin typeface="+mj-lt"/>
              </a:rPr>
              <a:t>.</a:t>
            </a:r>
          </a:p>
        </p:txBody>
      </p:sp>
    </p:spTree>
    <p:extLst>
      <p:ext uri="{BB962C8B-B14F-4D97-AF65-F5344CB8AC3E}">
        <p14:creationId xmlns:p14="http://schemas.microsoft.com/office/powerpoint/2010/main" xmlns="" val="164390526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36FF6D9-857D-2D70-DC14-DB4A0F697645}"/>
              </a:ext>
            </a:extLst>
          </p:cNvPr>
          <p:cNvSpPr>
            <a:spLocks noGrp="1"/>
          </p:cNvSpPr>
          <p:nvPr>
            <p:ph type="title"/>
          </p:nvPr>
        </p:nvSpPr>
        <p:spPr/>
        <p:txBody>
          <a:bodyPr/>
          <a:lstStyle/>
          <a:p>
            <a:pPr algn="ctr"/>
            <a:r>
              <a:rPr lang="it-IT" sz="3600" b="1" dirty="0">
                <a:solidFill>
                  <a:schemeClr val="accent1"/>
                </a:solidFill>
              </a:rPr>
              <a:t>Follow up e prevenzione del drop out</a:t>
            </a:r>
            <a:endParaRPr lang="it-IT" dirty="0"/>
          </a:p>
        </p:txBody>
      </p:sp>
      <p:sp>
        <p:nvSpPr>
          <p:cNvPr id="3" name="Segnaposto contenuto 2">
            <a:extLst>
              <a:ext uri="{FF2B5EF4-FFF2-40B4-BE49-F238E27FC236}">
                <a16:creationId xmlns:a16="http://schemas.microsoft.com/office/drawing/2014/main" xmlns="" id="{979564D8-2038-0538-94F6-047B64D9C297}"/>
              </a:ext>
            </a:extLst>
          </p:cNvPr>
          <p:cNvSpPr>
            <a:spLocks noGrp="1"/>
          </p:cNvSpPr>
          <p:nvPr>
            <p:ph idx="1"/>
          </p:nvPr>
        </p:nvSpPr>
        <p:spPr>
          <a:xfrm>
            <a:off x="1942415" y="2133600"/>
            <a:ext cx="6591985" cy="3815680"/>
          </a:xfrm>
        </p:spPr>
        <p:txBody>
          <a:bodyPr>
            <a:noAutofit/>
          </a:bodyPr>
          <a:lstStyle/>
          <a:p>
            <a:pPr marL="0" indent="0" algn="ctr">
              <a:buNone/>
            </a:pPr>
            <a:r>
              <a:rPr lang="it-IT" sz="2000" b="1" dirty="0" err="1" smtClean="0">
                <a:solidFill>
                  <a:schemeClr val="accent1"/>
                </a:solidFill>
              </a:rPr>
              <a:t>Weight</a:t>
            </a:r>
            <a:r>
              <a:rPr lang="it-IT" sz="2000" b="1" dirty="0" smtClean="0">
                <a:solidFill>
                  <a:schemeClr val="accent1"/>
                </a:solidFill>
              </a:rPr>
              <a:t> </a:t>
            </a:r>
            <a:r>
              <a:rPr lang="it-IT" sz="2000" b="1" dirty="0" err="1" smtClean="0">
                <a:solidFill>
                  <a:schemeClr val="accent1"/>
                </a:solidFill>
              </a:rPr>
              <a:t>Regain</a:t>
            </a:r>
            <a:r>
              <a:rPr lang="it-IT" sz="2000" b="1" dirty="0" smtClean="0">
                <a:solidFill>
                  <a:schemeClr val="accent1"/>
                </a:solidFill>
              </a:rPr>
              <a:t>: </a:t>
            </a:r>
            <a:r>
              <a:rPr lang="it-IT" sz="2000" b="1" dirty="0">
                <a:solidFill>
                  <a:schemeClr val="accent1"/>
                </a:solidFill>
              </a:rPr>
              <a:t>problematiche psicologiche</a:t>
            </a:r>
          </a:p>
          <a:p>
            <a:pPr algn="just"/>
            <a:r>
              <a:rPr lang="it-IT" sz="1400" b="1" dirty="0"/>
              <a:t>La presenza di </a:t>
            </a:r>
            <a:r>
              <a:rPr lang="it-IT" sz="1400" b="1" dirty="0" err="1">
                <a:solidFill>
                  <a:schemeClr val="accent1"/>
                </a:solidFill>
              </a:rPr>
              <a:t>Binge</a:t>
            </a:r>
            <a:r>
              <a:rPr lang="it-IT" sz="1400" b="1" dirty="0">
                <a:solidFill>
                  <a:schemeClr val="accent1"/>
                </a:solidFill>
              </a:rPr>
              <a:t> </a:t>
            </a:r>
            <a:r>
              <a:rPr lang="it-IT" sz="1400" b="1" dirty="0" err="1">
                <a:solidFill>
                  <a:schemeClr val="accent1"/>
                </a:solidFill>
              </a:rPr>
              <a:t>Eating</a:t>
            </a:r>
            <a:r>
              <a:rPr lang="it-IT" sz="1400" b="1" dirty="0">
                <a:solidFill>
                  <a:schemeClr val="accent1"/>
                </a:solidFill>
              </a:rPr>
              <a:t> Disorder </a:t>
            </a:r>
            <a:r>
              <a:rPr lang="it-IT" sz="1400" dirty="0">
                <a:solidFill>
                  <a:schemeClr val="accent1"/>
                </a:solidFill>
              </a:rPr>
              <a:t>(</a:t>
            </a:r>
            <a:r>
              <a:rPr lang="it-IT" sz="1400" b="0" i="1" dirty="0">
                <a:solidFill>
                  <a:srgbClr val="4B5055"/>
                </a:solidFill>
                <a:effectLst/>
              </a:rPr>
              <a:t>ricorrenti episodi di abbuffate non seguite, come nella </a:t>
            </a:r>
            <a:r>
              <a:rPr lang="it-IT" sz="1400" strike="noStrike" dirty="0">
                <a:solidFill>
                  <a:schemeClr val="tx1"/>
                </a:solidFill>
                <a:effectLst/>
                <a:hlinkClick r:id="rId2">
                  <a:extLst>
                    <a:ext uri="{A12FA001-AC4F-418D-AE19-62706E023703}">
                      <ahyp:hlinkClr xmlns:ahyp="http://schemas.microsoft.com/office/drawing/2018/hyperlinkcolor" xmlns="" val="tx"/>
                    </a:ext>
                  </a:extLst>
                </a:hlinkClick>
              </a:rPr>
              <a:t>bulimia nervosa</a:t>
            </a:r>
            <a:r>
              <a:rPr lang="it-IT" sz="1400" b="0" i="1" dirty="0">
                <a:solidFill>
                  <a:schemeClr val="tx1"/>
                </a:solidFill>
                <a:effectLst/>
              </a:rPr>
              <a:t>, </a:t>
            </a:r>
            <a:r>
              <a:rPr lang="it-IT" sz="1400" b="0" i="1" dirty="0">
                <a:solidFill>
                  <a:srgbClr val="4B5055"/>
                </a:solidFill>
                <a:effectLst/>
              </a:rPr>
              <a:t>da vomito autoindotto o altri comportamenti compensatori </a:t>
            </a:r>
            <a:r>
              <a:rPr lang="it-IT" sz="1400" i="1" dirty="0">
                <a:solidFill>
                  <a:srgbClr val="4B5055"/>
                </a:solidFill>
              </a:rPr>
              <a:t>) </a:t>
            </a:r>
            <a:r>
              <a:rPr lang="it-IT" sz="1400" b="1" dirty="0"/>
              <a:t>nel PRE o nel POST intervento è correlata a una scarsa perdita di peso o al riacquisto del peso </a:t>
            </a:r>
          </a:p>
          <a:p>
            <a:pPr marL="0" indent="0" algn="just">
              <a:buNone/>
            </a:pPr>
            <a:r>
              <a:rPr lang="it-IT" sz="1400" b="1" dirty="0" err="1"/>
              <a:t>Eating</a:t>
            </a:r>
            <a:r>
              <a:rPr lang="it-IT" sz="1400" b="1" dirty="0"/>
              <a:t> </a:t>
            </a:r>
            <a:r>
              <a:rPr lang="it-IT" sz="1400" b="1" dirty="0" err="1"/>
              <a:t>behavior</a:t>
            </a:r>
            <a:r>
              <a:rPr lang="it-IT" sz="1400" b="1" dirty="0"/>
              <a:t> </a:t>
            </a:r>
            <a:r>
              <a:rPr lang="it-IT" sz="1400" b="1" dirty="0" err="1"/>
              <a:t>as</a:t>
            </a:r>
            <a:r>
              <a:rPr lang="it-IT" sz="1400" b="1" dirty="0"/>
              <a:t> a </a:t>
            </a:r>
            <a:r>
              <a:rPr lang="it-IT" sz="1400" b="1" dirty="0" err="1"/>
              <a:t>prognostic</a:t>
            </a:r>
            <a:r>
              <a:rPr lang="it-IT" sz="1400" b="1" dirty="0"/>
              <a:t> </a:t>
            </a:r>
            <a:r>
              <a:rPr lang="it-IT" sz="1400" b="1" dirty="0" err="1"/>
              <a:t>factor</a:t>
            </a:r>
            <a:r>
              <a:rPr lang="it-IT" sz="1400" b="1" dirty="0"/>
              <a:t> for weight </a:t>
            </a:r>
            <a:r>
              <a:rPr lang="it-IT" sz="1400" b="1" dirty="0" err="1"/>
              <a:t>loss</a:t>
            </a:r>
            <a:r>
              <a:rPr lang="it-IT" sz="1400" b="1" dirty="0"/>
              <a:t> after </a:t>
            </a:r>
            <a:r>
              <a:rPr lang="it-IT" sz="1400" b="1" dirty="0" err="1"/>
              <a:t>gastric</a:t>
            </a:r>
            <a:r>
              <a:rPr lang="it-IT" sz="1400" b="1" dirty="0"/>
              <a:t> bypass</a:t>
            </a:r>
            <a:r>
              <a:rPr lang="it-IT" sz="1400" dirty="0"/>
              <a:t>. </a:t>
            </a:r>
            <a:r>
              <a:rPr lang="it-IT" sz="1400" i="1" dirty="0" err="1"/>
              <a:t>Sallet</a:t>
            </a:r>
            <a:r>
              <a:rPr lang="it-IT" sz="1400" i="1" dirty="0"/>
              <a:t> PC et al. </a:t>
            </a:r>
            <a:r>
              <a:rPr lang="it-IT" sz="1400" i="1" dirty="0" err="1"/>
              <a:t>Obes</a:t>
            </a:r>
            <a:r>
              <a:rPr lang="it-IT" sz="1400" i="1" dirty="0"/>
              <a:t> </a:t>
            </a:r>
            <a:r>
              <a:rPr lang="it-IT" sz="1400" i="1" dirty="0" err="1"/>
              <a:t>Surg</a:t>
            </a:r>
            <a:r>
              <a:rPr lang="it-IT" sz="1400" i="1" dirty="0"/>
              <a:t> 2007;17: 445–51</a:t>
            </a:r>
          </a:p>
          <a:p>
            <a:pPr algn="just"/>
            <a:r>
              <a:rPr lang="it-IT" sz="1400" b="1" dirty="0"/>
              <a:t>La presenza di </a:t>
            </a:r>
            <a:r>
              <a:rPr lang="it-IT" sz="1400" b="1" dirty="0">
                <a:solidFill>
                  <a:schemeClr val="accent1"/>
                </a:solidFill>
              </a:rPr>
              <a:t>comportamenti alimentari compulsivi </a:t>
            </a:r>
            <a:r>
              <a:rPr lang="it-IT" sz="1400" b="1" dirty="0" err="1">
                <a:solidFill>
                  <a:schemeClr val="accent1"/>
                </a:solidFill>
              </a:rPr>
              <a:t>binge</a:t>
            </a:r>
            <a:r>
              <a:rPr lang="it-IT" sz="1400" b="1" dirty="0"/>
              <a:t> (che non rispondono a tutti i criteri del BED) </a:t>
            </a:r>
            <a:r>
              <a:rPr lang="it-IT" sz="1400" b="1" dirty="0">
                <a:solidFill>
                  <a:schemeClr val="accent1"/>
                </a:solidFill>
              </a:rPr>
              <a:t>o di grazing </a:t>
            </a:r>
            <a:r>
              <a:rPr lang="it-IT" sz="1400" b="1" dirty="0"/>
              <a:t>(saltare i pasti principali e fare solo spuntini) </a:t>
            </a:r>
            <a:r>
              <a:rPr lang="it-IT" sz="1400" b="1" dirty="0">
                <a:solidFill>
                  <a:schemeClr val="accent1"/>
                </a:solidFill>
              </a:rPr>
              <a:t>o  </a:t>
            </a:r>
            <a:r>
              <a:rPr lang="it-IT" sz="1400" b="1" dirty="0" err="1">
                <a:solidFill>
                  <a:schemeClr val="accent1"/>
                </a:solidFill>
              </a:rPr>
              <a:t>nibbling</a:t>
            </a:r>
            <a:r>
              <a:rPr lang="it-IT" sz="1400" b="1" dirty="0">
                <a:solidFill>
                  <a:schemeClr val="accent1"/>
                </a:solidFill>
              </a:rPr>
              <a:t> </a:t>
            </a:r>
            <a:r>
              <a:rPr lang="it-IT" sz="1400" b="1" dirty="0"/>
              <a:t>(gli spuntini si aggiungono ai pasti principali)</a:t>
            </a:r>
          </a:p>
          <a:p>
            <a:pPr marL="0" indent="0" algn="just">
              <a:buNone/>
            </a:pPr>
            <a:r>
              <a:rPr lang="it-IT" sz="1400" b="1" dirty="0" err="1"/>
              <a:t>Sheets</a:t>
            </a:r>
            <a:r>
              <a:rPr lang="it-IT" sz="1400" b="1" dirty="0"/>
              <a:t> CS et al. Post-operative </a:t>
            </a:r>
            <a:r>
              <a:rPr lang="it-IT" sz="1400" b="1" dirty="0" err="1"/>
              <a:t>psychosocial</a:t>
            </a:r>
            <a:r>
              <a:rPr lang="it-IT" sz="1400" b="1" dirty="0"/>
              <a:t> </a:t>
            </a:r>
            <a:r>
              <a:rPr lang="it-IT" sz="1400" b="1" dirty="0" err="1"/>
              <a:t>predictors</a:t>
            </a:r>
            <a:r>
              <a:rPr lang="it-IT" sz="1400" b="1" dirty="0"/>
              <a:t> of </a:t>
            </a:r>
            <a:r>
              <a:rPr lang="it-IT" sz="1400" b="1" dirty="0" err="1"/>
              <a:t>outcome</a:t>
            </a:r>
            <a:r>
              <a:rPr lang="it-IT" sz="1400" b="1" dirty="0"/>
              <a:t> in </a:t>
            </a:r>
            <a:r>
              <a:rPr lang="it-IT" sz="1400" b="1" dirty="0" err="1"/>
              <a:t>bariatric</a:t>
            </a:r>
            <a:r>
              <a:rPr lang="it-IT" sz="1400" b="1" dirty="0"/>
              <a:t> surgery</a:t>
            </a:r>
            <a:r>
              <a:rPr lang="it-IT" sz="1400" dirty="0"/>
              <a:t>. </a:t>
            </a:r>
            <a:r>
              <a:rPr lang="it-IT" sz="1400" i="1" dirty="0" err="1"/>
              <a:t>Obes</a:t>
            </a:r>
            <a:r>
              <a:rPr lang="it-IT" sz="1400" i="1" dirty="0"/>
              <a:t> </a:t>
            </a:r>
            <a:r>
              <a:rPr lang="it-IT" sz="1400" i="1" dirty="0" err="1"/>
              <a:t>Surg</a:t>
            </a:r>
            <a:r>
              <a:rPr lang="it-IT" sz="1400" i="1" dirty="0"/>
              <a:t>. 2015 Feb;25(2):330-45. </a:t>
            </a:r>
            <a:r>
              <a:rPr lang="it-IT" sz="1400" i="1" dirty="0" err="1"/>
              <a:t>doi</a:t>
            </a:r>
            <a:r>
              <a:rPr lang="it-IT" sz="1400" i="1" dirty="0"/>
              <a:t>: 10.1007s11695-014-1490-9</a:t>
            </a:r>
          </a:p>
        </p:txBody>
      </p:sp>
    </p:spTree>
    <p:extLst>
      <p:ext uri="{BB962C8B-B14F-4D97-AF65-F5344CB8AC3E}">
        <p14:creationId xmlns:p14="http://schemas.microsoft.com/office/powerpoint/2010/main" xmlns="" val="847542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1E5CA53-C888-5155-F299-6890CEC90274}"/>
              </a:ext>
            </a:extLst>
          </p:cNvPr>
          <p:cNvSpPr>
            <a:spLocks noGrp="1"/>
          </p:cNvSpPr>
          <p:nvPr>
            <p:ph type="title"/>
          </p:nvPr>
        </p:nvSpPr>
        <p:spPr/>
        <p:txBody>
          <a:bodyPr/>
          <a:lstStyle/>
          <a:p>
            <a:pPr algn="ctr"/>
            <a:r>
              <a:rPr lang="it-IT" sz="3600" b="1" dirty="0">
                <a:solidFill>
                  <a:schemeClr val="accent1"/>
                </a:solidFill>
              </a:rPr>
              <a:t>Follow up e prevenzione del drop out</a:t>
            </a:r>
            <a:endParaRPr lang="it-IT" dirty="0"/>
          </a:p>
        </p:txBody>
      </p:sp>
      <p:sp>
        <p:nvSpPr>
          <p:cNvPr id="3" name="Segnaposto contenuto 2">
            <a:extLst>
              <a:ext uri="{FF2B5EF4-FFF2-40B4-BE49-F238E27FC236}">
                <a16:creationId xmlns:a16="http://schemas.microsoft.com/office/drawing/2014/main" xmlns="" id="{6314E141-FF1B-FD95-A15C-1DF52782F993}"/>
              </a:ext>
            </a:extLst>
          </p:cNvPr>
          <p:cNvSpPr>
            <a:spLocks noGrp="1"/>
          </p:cNvSpPr>
          <p:nvPr>
            <p:ph idx="1"/>
          </p:nvPr>
        </p:nvSpPr>
        <p:spPr/>
        <p:txBody>
          <a:bodyPr>
            <a:normAutofit/>
          </a:bodyPr>
          <a:lstStyle/>
          <a:p>
            <a:pPr marL="0" indent="0">
              <a:buNone/>
            </a:pPr>
            <a:r>
              <a:rPr lang="en-US" sz="1800" b="1" dirty="0" err="1">
                <a:solidFill>
                  <a:srgbClr val="212121"/>
                </a:solidFill>
              </a:rPr>
              <a:t>Bibiliografia</a:t>
            </a:r>
            <a:r>
              <a:rPr lang="en-US" sz="1800" b="1" dirty="0">
                <a:solidFill>
                  <a:srgbClr val="212121"/>
                </a:solidFill>
              </a:rPr>
              <a:t>: </a:t>
            </a:r>
          </a:p>
          <a:p>
            <a:pPr marL="0" indent="0">
              <a:buNone/>
            </a:pPr>
            <a:endParaRPr lang="en-US" sz="1800" b="1" dirty="0">
              <a:solidFill>
                <a:srgbClr val="212121"/>
              </a:solidFill>
            </a:endParaRPr>
          </a:p>
          <a:p>
            <a:pPr algn="just"/>
            <a:r>
              <a:rPr lang="en-US" sz="1800" b="1" dirty="0">
                <a:solidFill>
                  <a:srgbClr val="212121"/>
                </a:solidFill>
              </a:rPr>
              <a:t>Long term weight loss </a:t>
            </a:r>
            <a:r>
              <a:rPr lang="en-US" sz="1800" b="1" dirty="0" err="1">
                <a:solidFill>
                  <a:srgbClr val="212121"/>
                </a:solidFill>
              </a:rPr>
              <a:t>mantenance</a:t>
            </a:r>
            <a:r>
              <a:rPr lang="en-US" sz="1800" dirty="0">
                <a:solidFill>
                  <a:srgbClr val="212121"/>
                </a:solidFill>
              </a:rPr>
              <a:t>. RR Wing er al. </a:t>
            </a:r>
            <a:r>
              <a:rPr lang="en-US" sz="1800" i="1" dirty="0">
                <a:solidFill>
                  <a:srgbClr val="212121"/>
                </a:solidFill>
              </a:rPr>
              <a:t>Am J Clin </a:t>
            </a:r>
            <a:r>
              <a:rPr lang="en-US" sz="1800" i="1" dirty="0" err="1">
                <a:solidFill>
                  <a:srgbClr val="212121"/>
                </a:solidFill>
              </a:rPr>
              <a:t>Nutr</a:t>
            </a:r>
            <a:r>
              <a:rPr lang="en-US" sz="1800" i="1" dirty="0">
                <a:solidFill>
                  <a:srgbClr val="212121"/>
                </a:solidFill>
              </a:rPr>
              <a:t> 2005. 82(1 supp):222-225</a:t>
            </a:r>
          </a:p>
          <a:p>
            <a:pPr algn="just"/>
            <a:r>
              <a:rPr lang="en-US" sz="1800" b="1" i="0" dirty="0">
                <a:solidFill>
                  <a:srgbClr val="212121"/>
                </a:solidFill>
                <a:effectLst/>
              </a:rPr>
              <a:t>Probability of an Obese Person Attaining Normal Body Weight: Cohort Study Using Electronic Health Records.</a:t>
            </a:r>
            <a:r>
              <a:rPr lang="en-US" sz="1800" i="0" dirty="0">
                <a:solidFill>
                  <a:srgbClr val="212121"/>
                </a:solidFill>
                <a:effectLst/>
              </a:rPr>
              <a:t> A Fides et al. </a:t>
            </a:r>
            <a:r>
              <a:rPr lang="en-US" sz="1800" i="1" dirty="0">
                <a:solidFill>
                  <a:srgbClr val="212121"/>
                </a:solidFill>
                <a:effectLst/>
              </a:rPr>
              <a:t>Am J Public Health 2015</a:t>
            </a:r>
            <a:r>
              <a:rPr lang="it-IT" sz="1800" b="0" i="1" dirty="0">
                <a:solidFill>
                  <a:srgbClr val="5B616B"/>
                </a:solidFill>
                <a:effectLst/>
              </a:rPr>
              <a:t> Sep;105(9):e54-9</a:t>
            </a:r>
            <a:endParaRPr lang="en-US" sz="1800" i="1" dirty="0">
              <a:solidFill>
                <a:srgbClr val="212121"/>
              </a:solidFill>
            </a:endParaRPr>
          </a:p>
          <a:p>
            <a:pPr algn="just"/>
            <a:r>
              <a:rPr lang="en-US" sz="1800" b="1" i="0" dirty="0">
                <a:solidFill>
                  <a:srgbClr val="212121"/>
                </a:solidFill>
                <a:effectLst/>
                <a:latin typeface="Century Gothic" panose="020B0502020202020204" pitchFamily="34" charset="0"/>
              </a:rPr>
              <a:t>Weight Loss Treatment and Longitudinal Weight Change Among Primary Care Patients With Obesity.</a:t>
            </a:r>
            <a:r>
              <a:rPr lang="en-US" sz="1800" i="0" dirty="0">
                <a:solidFill>
                  <a:srgbClr val="212121"/>
                </a:solidFill>
                <a:effectLst/>
                <a:latin typeface="Century Gothic" panose="020B0502020202020204" pitchFamily="34" charset="0"/>
              </a:rPr>
              <a:t> J Henderson et al </a:t>
            </a:r>
            <a:r>
              <a:rPr lang="en-US" sz="1800" i="1" dirty="0">
                <a:solidFill>
                  <a:srgbClr val="212121"/>
                </a:solidFill>
                <a:effectLst/>
                <a:latin typeface="Century Gothic" panose="020B0502020202020204" pitchFamily="34" charset="0"/>
              </a:rPr>
              <a:t>JAMA </a:t>
            </a:r>
            <a:r>
              <a:rPr lang="en-US" sz="1800" i="1" dirty="0" err="1">
                <a:solidFill>
                  <a:srgbClr val="212121"/>
                </a:solidFill>
                <a:effectLst/>
                <a:latin typeface="Century Gothic" panose="020B0502020202020204" pitchFamily="34" charset="0"/>
              </a:rPr>
              <a:t>Netw</a:t>
            </a:r>
            <a:r>
              <a:rPr lang="en-US" sz="1800" i="1" dirty="0">
                <a:solidFill>
                  <a:srgbClr val="212121"/>
                </a:solidFill>
                <a:effectLst/>
                <a:latin typeface="Century Gothic" panose="020B0502020202020204" pitchFamily="34" charset="0"/>
              </a:rPr>
              <a:t> Open 2024 </a:t>
            </a:r>
            <a:r>
              <a:rPr lang="en-US" sz="1800" i="1" dirty="0">
                <a:solidFill>
                  <a:srgbClr val="212121"/>
                </a:solidFill>
                <a:latin typeface="Century Gothic" panose="020B0502020202020204" pitchFamily="34" charset="0"/>
              </a:rPr>
              <a:t>F</a:t>
            </a:r>
            <a:r>
              <a:rPr lang="en-US" sz="1800" i="1" dirty="0">
                <a:solidFill>
                  <a:srgbClr val="212121"/>
                </a:solidFill>
                <a:effectLst/>
                <a:latin typeface="Century Gothic" panose="020B0502020202020204" pitchFamily="34" charset="0"/>
              </a:rPr>
              <a:t>eb 5; 7 (2): e 23</a:t>
            </a:r>
            <a:r>
              <a:rPr lang="it-IT" sz="1800" i="1" dirty="0">
                <a:solidFill>
                  <a:srgbClr val="5B616B"/>
                </a:solidFill>
                <a:latin typeface="Century Gothic" panose="020B0502020202020204" pitchFamily="34" charset="0"/>
              </a:rPr>
              <a:t>56183</a:t>
            </a:r>
          </a:p>
          <a:p>
            <a:pPr marL="0" indent="0">
              <a:buNone/>
            </a:pPr>
            <a:endParaRPr lang="it-IT" sz="1800" b="0" i="1" dirty="0">
              <a:solidFill>
                <a:srgbClr val="5B616B"/>
              </a:solidFill>
              <a:effectLst/>
              <a:latin typeface="+mj-lt"/>
            </a:endParaRPr>
          </a:p>
          <a:p>
            <a:endParaRPr lang="it-IT" dirty="0"/>
          </a:p>
        </p:txBody>
      </p:sp>
    </p:spTree>
    <p:extLst>
      <p:ext uri="{BB962C8B-B14F-4D97-AF65-F5344CB8AC3E}">
        <p14:creationId xmlns:p14="http://schemas.microsoft.com/office/powerpoint/2010/main" xmlns="" val="26226020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00848F5-33E2-E26F-6A8C-B0A38527A491}"/>
              </a:ext>
            </a:extLst>
          </p:cNvPr>
          <p:cNvSpPr>
            <a:spLocks noGrp="1"/>
          </p:cNvSpPr>
          <p:nvPr>
            <p:ph type="title"/>
          </p:nvPr>
        </p:nvSpPr>
        <p:spPr/>
        <p:txBody>
          <a:bodyPr/>
          <a:lstStyle/>
          <a:p>
            <a:pPr algn="ctr"/>
            <a:r>
              <a:rPr lang="it-IT" sz="3600" b="1" dirty="0">
                <a:solidFill>
                  <a:schemeClr val="accent1"/>
                </a:solidFill>
              </a:rPr>
              <a:t>Follow up e prevenzione del drop out</a:t>
            </a:r>
            <a:endParaRPr lang="it-IT" dirty="0"/>
          </a:p>
        </p:txBody>
      </p:sp>
      <p:sp>
        <p:nvSpPr>
          <p:cNvPr id="3" name="Segnaposto contenuto 2">
            <a:extLst>
              <a:ext uri="{FF2B5EF4-FFF2-40B4-BE49-F238E27FC236}">
                <a16:creationId xmlns:a16="http://schemas.microsoft.com/office/drawing/2014/main" xmlns="" id="{53510A22-7D2D-7733-AB3C-E9E3FEE59B81}"/>
              </a:ext>
            </a:extLst>
          </p:cNvPr>
          <p:cNvSpPr>
            <a:spLocks noGrp="1"/>
          </p:cNvSpPr>
          <p:nvPr>
            <p:ph idx="1"/>
          </p:nvPr>
        </p:nvSpPr>
        <p:spPr>
          <a:xfrm>
            <a:off x="1942415" y="2133600"/>
            <a:ext cx="6591985" cy="3887688"/>
          </a:xfrm>
        </p:spPr>
        <p:txBody>
          <a:bodyPr>
            <a:normAutofit fontScale="25000" lnSpcReduction="20000"/>
          </a:bodyPr>
          <a:lstStyle/>
          <a:p>
            <a:pPr marL="0" indent="0" algn="ctr">
              <a:buNone/>
            </a:pPr>
            <a:r>
              <a:rPr lang="it-IT" sz="8000" b="1" dirty="0">
                <a:solidFill>
                  <a:schemeClr val="accent1"/>
                </a:solidFill>
              </a:rPr>
              <a:t>WEIGHT REGAIN : problematiche psicologiche</a:t>
            </a:r>
            <a:endParaRPr lang="it-IT" sz="8000" b="1" dirty="0"/>
          </a:p>
          <a:p>
            <a:pPr algn="just"/>
            <a:r>
              <a:rPr lang="it-IT" sz="5600" b="1" dirty="0"/>
              <a:t>La presenza di </a:t>
            </a:r>
            <a:r>
              <a:rPr lang="it-IT" sz="5600" b="1" dirty="0">
                <a:solidFill>
                  <a:schemeClr val="accent1"/>
                </a:solidFill>
              </a:rPr>
              <a:t>ansia e depressione </a:t>
            </a:r>
            <a:r>
              <a:rPr lang="it-IT" sz="5600" b="1" dirty="0"/>
              <a:t>in diversi studi di follow-up è correlata a una minor perdita di peso </a:t>
            </a:r>
          </a:p>
          <a:p>
            <a:pPr marL="0" indent="0" algn="just">
              <a:buNone/>
            </a:pPr>
            <a:r>
              <a:rPr lang="it-IT" sz="5600" b="1" dirty="0" err="1"/>
              <a:t>Anxiety</a:t>
            </a:r>
            <a:r>
              <a:rPr lang="it-IT" sz="5600" b="1" dirty="0"/>
              <a:t> and </a:t>
            </a:r>
            <a:r>
              <a:rPr lang="it-IT" sz="5600" b="1" dirty="0" err="1"/>
              <a:t>depression</a:t>
            </a:r>
            <a:r>
              <a:rPr lang="it-IT" sz="5600" b="1" dirty="0"/>
              <a:t> in </a:t>
            </a:r>
            <a:r>
              <a:rPr lang="it-IT" sz="5600" b="1" dirty="0" err="1"/>
              <a:t>bariatric</a:t>
            </a:r>
            <a:r>
              <a:rPr lang="it-IT" sz="5600" b="1" dirty="0"/>
              <a:t> surgery </a:t>
            </a:r>
            <a:r>
              <a:rPr lang="it-IT" sz="5600" b="1" dirty="0" err="1"/>
              <a:t>patients</a:t>
            </a:r>
            <a:r>
              <a:rPr lang="it-IT" sz="5600" b="1" dirty="0"/>
              <a:t>: A </a:t>
            </a:r>
            <a:r>
              <a:rPr lang="it-IT" sz="5600" b="1" dirty="0" err="1"/>
              <a:t>prospective</a:t>
            </a:r>
            <a:r>
              <a:rPr lang="it-IT" sz="5600" b="1" dirty="0"/>
              <a:t>, follow-up study </a:t>
            </a:r>
            <a:r>
              <a:rPr lang="it-IT" sz="5600" b="1" dirty="0" err="1"/>
              <a:t>using</a:t>
            </a:r>
            <a:r>
              <a:rPr lang="it-IT" sz="5600" b="1" dirty="0"/>
              <a:t> </a:t>
            </a:r>
            <a:r>
              <a:rPr lang="it-IT" sz="5600" b="1" dirty="0" err="1"/>
              <a:t>structured</a:t>
            </a:r>
            <a:r>
              <a:rPr lang="it-IT" sz="5600" b="1" dirty="0"/>
              <a:t> clinical interviews. </a:t>
            </a:r>
            <a:r>
              <a:rPr lang="it-IT" sz="5600" i="1" dirty="0"/>
              <a:t>De </a:t>
            </a:r>
            <a:r>
              <a:rPr lang="it-IT" sz="5600" i="1" dirty="0" err="1"/>
              <a:t>Zwaan</a:t>
            </a:r>
            <a:r>
              <a:rPr lang="it-IT" sz="5600" i="1" dirty="0"/>
              <a:t>, M et al. Journal of </a:t>
            </a:r>
            <a:r>
              <a:rPr lang="it-IT" sz="5600" i="1" dirty="0" err="1"/>
              <a:t>Affective</a:t>
            </a:r>
            <a:r>
              <a:rPr lang="it-IT" sz="5600" i="1" dirty="0"/>
              <a:t> Disorders 2011; 133, 61–68</a:t>
            </a:r>
          </a:p>
          <a:p>
            <a:pPr algn="just"/>
            <a:r>
              <a:rPr lang="it-IT" sz="5600" b="1" dirty="0">
                <a:solidFill>
                  <a:schemeClr val="accent1"/>
                </a:solidFill>
              </a:rPr>
              <a:t>L’insoddisfazione dell’immagine corporea </a:t>
            </a:r>
            <a:r>
              <a:rPr lang="it-IT" sz="5600" b="1" dirty="0"/>
              <a:t>è correlata l'assunzione incontrollata di  cibo e quindi a un recupero ponderale</a:t>
            </a:r>
            <a:r>
              <a:rPr lang="it-IT" sz="5600" dirty="0"/>
              <a:t>. </a:t>
            </a:r>
          </a:p>
          <a:p>
            <a:pPr marL="0" indent="0" algn="just">
              <a:buNone/>
            </a:pPr>
            <a:r>
              <a:rPr lang="it-IT" sz="5600" b="1" dirty="0"/>
              <a:t>The </a:t>
            </a:r>
            <a:r>
              <a:rPr lang="it-IT" sz="5600" b="1" dirty="0" err="1"/>
              <a:t>relationship</a:t>
            </a:r>
            <a:r>
              <a:rPr lang="it-IT" sz="5600" b="1" dirty="0"/>
              <a:t> </a:t>
            </a:r>
            <a:r>
              <a:rPr lang="it-IT" sz="5600" b="1" dirty="0" err="1"/>
              <a:t>between</a:t>
            </a:r>
            <a:r>
              <a:rPr lang="it-IT" sz="5600" b="1" dirty="0"/>
              <a:t> </a:t>
            </a:r>
            <a:r>
              <a:rPr lang="it-IT" sz="5600" b="1" dirty="0" err="1"/>
              <a:t>emotional</a:t>
            </a:r>
            <a:r>
              <a:rPr lang="it-IT" sz="5600" b="1" dirty="0"/>
              <a:t> </a:t>
            </a:r>
            <a:r>
              <a:rPr lang="it-IT" sz="5600" b="1" dirty="0" err="1"/>
              <a:t>regulation</a:t>
            </a:r>
            <a:r>
              <a:rPr lang="it-IT" sz="5600" b="1" dirty="0"/>
              <a:t> and </a:t>
            </a:r>
            <a:r>
              <a:rPr lang="it-IT" sz="5600" b="1" dirty="0" err="1"/>
              <a:t>eating</a:t>
            </a:r>
            <a:r>
              <a:rPr lang="it-IT" sz="5600" b="1" dirty="0"/>
              <a:t> </a:t>
            </a:r>
            <a:r>
              <a:rPr lang="it-IT" sz="5600" b="1" dirty="0" err="1"/>
              <a:t>behaviour</a:t>
            </a:r>
            <a:r>
              <a:rPr lang="it-IT" sz="5600" b="1" dirty="0"/>
              <a:t>: a </a:t>
            </a:r>
            <a:r>
              <a:rPr lang="it-IT" sz="5600" b="1" dirty="0" err="1"/>
              <a:t>multidimensional</a:t>
            </a:r>
            <a:r>
              <a:rPr lang="it-IT" sz="5600" b="1" dirty="0"/>
              <a:t> </a:t>
            </a:r>
            <a:r>
              <a:rPr lang="it-IT" sz="5600" b="1" dirty="0" err="1"/>
              <a:t>analysis</a:t>
            </a:r>
            <a:r>
              <a:rPr lang="it-IT" sz="5600" b="1" dirty="0"/>
              <a:t> of </a:t>
            </a:r>
            <a:r>
              <a:rPr lang="it-IT" sz="5600" b="1" dirty="0" err="1"/>
              <a:t>obesity</a:t>
            </a:r>
            <a:r>
              <a:rPr lang="it-IT" sz="5600" b="1" dirty="0"/>
              <a:t> </a:t>
            </a:r>
            <a:r>
              <a:rPr lang="it-IT" sz="5600" b="1" dirty="0" err="1"/>
              <a:t>psychopathology</a:t>
            </a:r>
            <a:r>
              <a:rPr lang="it-IT" sz="5600" b="1" dirty="0"/>
              <a:t>. </a:t>
            </a:r>
            <a:r>
              <a:rPr lang="it-IT" sz="5600" i="1" dirty="0"/>
              <a:t>Micanti F et al.  </a:t>
            </a:r>
            <a:r>
              <a:rPr lang="it-IT" sz="5600" i="1" dirty="0" err="1"/>
              <a:t>Eat</a:t>
            </a:r>
            <a:r>
              <a:rPr lang="it-IT" sz="5600" i="1" dirty="0"/>
              <a:t> Weight </a:t>
            </a:r>
            <a:r>
              <a:rPr lang="it-IT" sz="5600" i="1" dirty="0" err="1"/>
              <a:t>Disord</a:t>
            </a:r>
            <a:r>
              <a:rPr lang="it-IT" sz="5600" i="1" dirty="0"/>
              <a:t>. 2016 Apr11. </a:t>
            </a:r>
          </a:p>
          <a:p>
            <a:pPr algn="just"/>
            <a:r>
              <a:rPr lang="it-IT" sz="5600" b="1" dirty="0">
                <a:solidFill>
                  <a:schemeClr val="accent1"/>
                </a:solidFill>
              </a:rPr>
              <a:t>L’abuso di alcol e abuso di sostanza </a:t>
            </a:r>
            <a:r>
              <a:rPr lang="it-IT" sz="5600" b="1" dirty="0"/>
              <a:t>è correlato a un recupero di peso nel postoperatorio</a:t>
            </a:r>
            <a:r>
              <a:rPr lang="it-IT" sz="5600" dirty="0"/>
              <a:t>.</a:t>
            </a:r>
          </a:p>
          <a:p>
            <a:pPr marL="0" indent="0" algn="just">
              <a:buNone/>
            </a:pPr>
            <a:r>
              <a:rPr lang="it-IT" sz="5600" b="1" dirty="0"/>
              <a:t>Do </a:t>
            </a:r>
            <a:r>
              <a:rPr lang="it-IT" sz="5600" b="1" dirty="0" err="1"/>
              <a:t>postoperative</a:t>
            </a:r>
            <a:r>
              <a:rPr lang="it-IT" sz="5600" b="1" dirty="0"/>
              <a:t> </a:t>
            </a:r>
            <a:r>
              <a:rPr lang="it-IT" sz="5600" b="1" dirty="0" err="1"/>
              <a:t>psychotherapeutic</a:t>
            </a:r>
            <a:r>
              <a:rPr lang="it-IT" sz="5600" b="1" dirty="0"/>
              <a:t> </a:t>
            </a:r>
            <a:r>
              <a:rPr lang="it-IT" sz="5600" b="1" dirty="0" err="1"/>
              <a:t>interventions</a:t>
            </a:r>
            <a:r>
              <a:rPr lang="it-IT" sz="5600" b="1" dirty="0"/>
              <a:t> and support  groups </a:t>
            </a:r>
            <a:r>
              <a:rPr lang="it-IT" sz="5600" b="1" dirty="0" err="1"/>
              <a:t>influence</a:t>
            </a:r>
            <a:r>
              <a:rPr lang="it-IT" sz="5600" b="1" dirty="0"/>
              <a:t> weight </a:t>
            </a:r>
            <a:r>
              <a:rPr lang="it-IT" sz="5600" b="1" dirty="0" err="1"/>
              <a:t>loss</a:t>
            </a:r>
            <a:r>
              <a:rPr lang="it-IT" sz="5600" b="1" dirty="0"/>
              <a:t> following </a:t>
            </a:r>
            <a:r>
              <a:rPr lang="it-IT" sz="5600" b="1" dirty="0" err="1"/>
              <a:t>bariatric</a:t>
            </a:r>
            <a:r>
              <a:rPr lang="it-IT" sz="5600" b="1" dirty="0"/>
              <a:t> surgery? A </a:t>
            </a:r>
            <a:r>
              <a:rPr lang="it-IT" sz="5600" b="1" dirty="0" err="1"/>
              <a:t>systematic</a:t>
            </a:r>
            <a:r>
              <a:rPr lang="it-IT" sz="5600" b="1" dirty="0"/>
              <a:t> review and meta-</a:t>
            </a:r>
            <a:r>
              <a:rPr lang="it-IT" sz="5600" b="1" dirty="0" err="1"/>
              <a:t>analysis</a:t>
            </a:r>
            <a:r>
              <a:rPr lang="it-IT" sz="5600" b="1" dirty="0"/>
              <a:t> of </a:t>
            </a:r>
            <a:r>
              <a:rPr lang="it-IT" sz="5600" b="1" dirty="0" err="1"/>
              <a:t>randomized</a:t>
            </a:r>
            <a:r>
              <a:rPr lang="it-IT" sz="5600" b="1" dirty="0"/>
              <a:t> and </a:t>
            </a:r>
            <a:r>
              <a:rPr lang="it-IT" sz="5600" b="1" dirty="0" err="1"/>
              <a:t>nonrandomized</a:t>
            </a:r>
            <a:r>
              <a:rPr lang="it-IT" sz="5600" b="1" dirty="0"/>
              <a:t> trials. </a:t>
            </a:r>
            <a:r>
              <a:rPr lang="it-IT" sz="5600" i="1" dirty="0"/>
              <a:t>Beck NN  et al. </a:t>
            </a:r>
            <a:r>
              <a:rPr lang="it-IT" sz="5600" i="1" dirty="0" err="1"/>
              <a:t>Obes</a:t>
            </a:r>
            <a:r>
              <a:rPr lang="it-IT" sz="5600" i="1" dirty="0"/>
              <a:t> </a:t>
            </a:r>
            <a:r>
              <a:rPr lang="it-IT" sz="5600" i="1" dirty="0" err="1"/>
              <a:t>Surg</a:t>
            </a:r>
            <a:r>
              <a:rPr lang="it-IT" sz="5600" i="1" dirty="0"/>
              <a:t>. 2012 Nov;22(11):1790-7</a:t>
            </a:r>
          </a:p>
          <a:p>
            <a:endParaRPr lang="it-IT" dirty="0"/>
          </a:p>
        </p:txBody>
      </p:sp>
    </p:spTree>
    <p:extLst>
      <p:ext uri="{BB962C8B-B14F-4D97-AF65-F5344CB8AC3E}">
        <p14:creationId xmlns:p14="http://schemas.microsoft.com/office/powerpoint/2010/main" xmlns="" val="244312714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C7C2DB7-C673-6915-814F-D2CFB75C23F0}"/>
              </a:ext>
            </a:extLst>
          </p:cNvPr>
          <p:cNvSpPr>
            <a:spLocks noGrp="1"/>
          </p:cNvSpPr>
          <p:nvPr>
            <p:ph type="title"/>
          </p:nvPr>
        </p:nvSpPr>
        <p:spPr/>
        <p:txBody>
          <a:bodyPr/>
          <a:lstStyle/>
          <a:p>
            <a:pPr algn="ctr"/>
            <a:r>
              <a:rPr lang="it-IT" sz="3600" b="1" dirty="0">
                <a:solidFill>
                  <a:schemeClr val="accent1"/>
                </a:solidFill>
              </a:rPr>
              <a:t>Follow up e prevenzione del drop out</a:t>
            </a:r>
            <a:endParaRPr lang="it-IT" dirty="0">
              <a:solidFill>
                <a:schemeClr val="accent1"/>
              </a:solidFill>
            </a:endParaRPr>
          </a:p>
        </p:txBody>
      </p:sp>
      <p:sp>
        <p:nvSpPr>
          <p:cNvPr id="3" name="Segnaposto contenuto 2">
            <a:extLst>
              <a:ext uri="{FF2B5EF4-FFF2-40B4-BE49-F238E27FC236}">
                <a16:creationId xmlns:a16="http://schemas.microsoft.com/office/drawing/2014/main" xmlns="" id="{E11997C0-9D08-06C9-C7D2-05F4E6BF1CC4}"/>
              </a:ext>
            </a:extLst>
          </p:cNvPr>
          <p:cNvSpPr>
            <a:spLocks noGrp="1"/>
          </p:cNvSpPr>
          <p:nvPr>
            <p:ph idx="1"/>
          </p:nvPr>
        </p:nvSpPr>
        <p:spPr>
          <a:xfrm>
            <a:off x="2051720" y="2348880"/>
            <a:ext cx="6591985" cy="3777622"/>
          </a:xfrm>
        </p:spPr>
        <p:txBody>
          <a:bodyPr>
            <a:normAutofit fontScale="70000" lnSpcReduction="20000"/>
          </a:bodyPr>
          <a:lstStyle/>
          <a:p>
            <a:pPr marL="0" indent="0" algn="ctr">
              <a:buNone/>
            </a:pPr>
            <a:r>
              <a:rPr lang="it-IT" sz="2600" b="1" dirty="0">
                <a:solidFill>
                  <a:schemeClr val="accent1"/>
                </a:solidFill>
              </a:rPr>
              <a:t>Weight </a:t>
            </a:r>
            <a:r>
              <a:rPr lang="it-IT" sz="2600" b="1" dirty="0" err="1">
                <a:solidFill>
                  <a:schemeClr val="accent1"/>
                </a:solidFill>
              </a:rPr>
              <a:t>Regain</a:t>
            </a:r>
            <a:r>
              <a:rPr lang="it-IT" sz="2600" b="1" dirty="0">
                <a:solidFill>
                  <a:schemeClr val="accent1"/>
                </a:solidFill>
              </a:rPr>
              <a:t>: terapia farmacologica</a:t>
            </a:r>
          </a:p>
          <a:p>
            <a:pPr marL="0" indent="0" algn="just">
              <a:buNone/>
            </a:pPr>
            <a:r>
              <a:rPr lang="it-IT" sz="2100" b="1" dirty="0"/>
              <a:t>Quando il paziente presenta un </a:t>
            </a:r>
            <a:r>
              <a:rPr lang="it-IT" sz="2100" b="1" dirty="0" err="1"/>
              <a:t>Weght</a:t>
            </a:r>
            <a:r>
              <a:rPr lang="it-IT" sz="2100" b="1" dirty="0"/>
              <a:t> </a:t>
            </a:r>
            <a:r>
              <a:rPr lang="it-IT" sz="2100" b="1" dirty="0" err="1"/>
              <a:t>Regain</a:t>
            </a:r>
            <a:r>
              <a:rPr lang="it-IT" sz="2100" b="1" dirty="0"/>
              <a:t> o un’inadeguata perdita di peso si può utilizzare trattamenti farmacologici adeguati per aiutarlo a rientrare in un peso accettabile o in preparazione di un reintervento.</a:t>
            </a:r>
          </a:p>
          <a:p>
            <a:pPr marL="0" indent="0" algn="just">
              <a:buNone/>
            </a:pPr>
            <a:r>
              <a:rPr lang="it-IT" sz="1700" b="1" dirty="0">
                <a:latin typeface="Century Gothic" panose="020B0502020202020204" pitchFamily="34" charset="0"/>
              </a:rPr>
              <a:t>Bibliografia: </a:t>
            </a:r>
          </a:p>
          <a:p>
            <a:pPr algn="just"/>
            <a:r>
              <a:rPr lang="it-IT" sz="1700" b="1" dirty="0">
                <a:latin typeface="Century Gothic" panose="020B0502020202020204" pitchFamily="34" charset="0"/>
              </a:rPr>
              <a:t>Weight </a:t>
            </a:r>
            <a:r>
              <a:rPr lang="it-IT" sz="1700" b="1" dirty="0" err="1">
                <a:latin typeface="Century Gothic" panose="020B0502020202020204" pitchFamily="34" charset="0"/>
              </a:rPr>
              <a:t>loss</a:t>
            </a:r>
            <a:r>
              <a:rPr lang="it-IT" sz="1700" b="1" dirty="0">
                <a:latin typeface="Century Gothic" panose="020B0502020202020204" pitchFamily="34" charset="0"/>
              </a:rPr>
              <a:t> </a:t>
            </a:r>
            <a:r>
              <a:rPr lang="it-IT" sz="1700" b="1" dirty="0" err="1">
                <a:latin typeface="Century Gothic" panose="020B0502020202020204" pitchFamily="34" charset="0"/>
              </a:rPr>
              <a:t>medications</a:t>
            </a:r>
            <a:r>
              <a:rPr lang="it-IT" sz="1700" b="1" dirty="0">
                <a:latin typeface="Century Gothic" panose="020B0502020202020204" pitchFamily="34" charset="0"/>
              </a:rPr>
              <a:t> in </a:t>
            </a:r>
            <a:r>
              <a:rPr lang="it-IT" sz="1700" b="1" dirty="0" err="1">
                <a:latin typeface="Century Gothic" panose="020B0502020202020204" pitchFamily="34" charset="0"/>
              </a:rPr>
              <a:t>young</a:t>
            </a:r>
            <a:r>
              <a:rPr lang="it-IT" sz="1700" b="1" dirty="0">
                <a:latin typeface="Century Gothic" panose="020B0502020202020204" pitchFamily="34" charset="0"/>
              </a:rPr>
              <a:t> </a:t>
            </a:r>
            <a:r>
              <a:rPr lang="it-IT" sz="1700" b="1" dirty="0" err="1">
                <a:latin typeface="Century Gothic" panose="020B0502020202020204" pitchFamily="34" charset="0"/>
              </a:rPr>
              <a:t>adult</a:t>
            </a:r>
            <a:r>
              <a:rPr lang="it-IT" sz="1700" b="1" dirty="0">
                <a:latin typeface="Century Gothic" panose="020B0502020202020204" pitchFamily="34" charset="0"/>
              </a:rPr>
              <a:t> after </a:t>
            </a:r>
            <a:r>
              <a:rPr lang="it-IT" sz="1700" b="1" dirty="0" err="1">
                <a:latin typeface="Century Gothic" panose="020B0502020202020204" pitchFamily="34" charset="0"/>
              </a:rPr>
              <a:t>bariatric</a:t>
            </a:r>
            <a:r>
              <a:rPr lang="it-IT" sz="1700" b="1" dirty="0">
                <a:latin typeface="Century Gothic" panose="020B0502020202020204" pitchFamily="34" charset="0"/>
              </a:rPr>
              <a:t> surgery for weight </a:t>
            </a:r>
            <a:r>
              <a:rPr lang="it-IT" sz="1700" b="1" dirty="0" err="1">
                <a:latin typeface="Century Gothic" panose="020B0502020202020204" pitchFamily="34" charset="0"/>
              </a:rPr>
              <a:t>regain</a:t>
            </a:r>
            <a:r>
              <a:rPr lang="it-IT" sz="1700" b="1" dirty="0">
                <a:latin typeface="Century Gothic" panose="020B0502020202020204" pitchFamily="34" charset="0"/>
              </a:rPr>
              <a:t> or inadeguate weight </a:t>
            </a:r>
            <a:r>
              <a:rPr lang="it-IT" sz="1700" b="1" dirty="0" err="1">
                <a:latin typeface="Century Gothic" panose="020B0502020202020204" pitchFamily="34" charset="0"/>
              </a:rPr>
              <a:t>loss</a:t>
            </a:r>
            <a:r>
              <a:rPr lang="it-IT" sz="1700" b="1" dirty="0">
                <a:latin typeface="Century Gothic" panose="020B0502020202020204" pitchFamily="34" charset="0"/>
              </a:rPr>
              <a:t>: a </a:t>
            </a:r>
            <a:r>
              <a:rPr lang="it-IT" sz="1700" b="1" dirty="0" err="1">
                <a:latin typeface="Century Gothic" panose="020B0502020202020204" pitchFamily="34" charset="0"/>
              </a:rPr>
              <a:t>multicenter</a:t>
            </a:r>
            <a:r>
              <a:rPr lang="it-IT" sz="1700" b="1" dirty="0">
                <a:latin typeface="Century Gothic" panose="020B0502020202020204" pitchFamily="34" charset="0"/>
              </a:rPr>
              <a:t> study. </a:t>
            </a:r>
            <a:r>
              <a:rPr lang="it-IT" sz="1700" i="1" dirty="0">
                <a:latin typeface="Century Gothic" panose="020B0502020202020204" pitchFamily="34" charset="0"/>
              </a:rPr>
              <a:t>A T Toth.</a:t>
            </a:r>
            <a:r>
              <a:rPr lang="it-IT" sz="1700" b="1" dirty="0">
                <a:latin typeface="Century Gothic" panose="020B0502020202020204" pitchFamily="34" charset="0"/>
              </a:rPr>
              <a:t>  </a:t>
            </a:r>
            <a:r>
              <a:rPr lang="it-IT" sz="1700" i="1" dirty="0">
                <a:latin typeface="Century Gothic" panose="020B0502020202020204" pitchFamily="34" charset="0"/>
              </a:rPr>
              <a:t>Child Basel </a:t>
            </a:r>
            <a:r>
              <a:rPr lang="it-IT" sz="1700" i="1" dirty="0" err="1">
                <a:latin typeface="Century Gothic" panose="020B0502020202020204" pitchFamily="34" charset="0"/>
              </a:rPr>
              <a:t>Switz</a:t>
            </a:r>
            <a:r>
              <a:rPr lang="it-IT" sz="1700" i="1" dirty="0">
                <a:latin typeface="Century Gothic" panose="020B0502020202020204" pitchFamily="34" charset="0"/>
              </a:rPr>
              <a:t> 2018. </a:t>
            </a:r>
            <a:r>
              <a:rPr lang="it-IT" sz="1700" b="0" i="0" dirty="0" err="1">
                <a:solidFill>
                  <a:srgbClr val="5B616B"/>
                </a:solidFill>
                <a:effectLst/>
                <a:latin typeface="Century Gothic" panose="020B0502020202020204" pitchFamily="34" charset="0"/>
              </a:rPr>
              <a:t>Aug</a:t>
            </a:r>
            <a:r>
              <a:rPr lang="it-IT" sz="1700" b="0" i="0" dirty="0">
                <a:solidFill>
                  <a:srgbClr val="5B616B"/>
                </a:solidFill>
                <a:effectLst/>
                <a:latin typeface="Century Gothic" panose="020B0502020202020204" pitchFamily="34" charset="0"/>
              </a:rPr>
              <a:t> 29;5(9):116. </a:t>
            </a:r>
          </a:p>
          <a:p>
            <a:pPr algn="just"/>
            <a:r>
              <a:rPr lang="it-IT" sz="1700" b="1" dirty="0" err="1">
                <a:solidFill>
                  <a:srgbClr val="5B616B"/>
                </a:solidFill>
                <a:latin typeface="Century Gothic" panose="020B0502020202020204" pitchFamily="34" charset="0"/>
              </a:rPr>
              <a:t>Liraglutide</a:t>
            </a:r>
            <a:r>
              <a:rPr lang="it-IT" sz="1700" b="1" dirty="0">
                <a:solidFill>
                  <a:srgbClr val="5B616B"/>
                </a:solidFill>
                <a:latin typeface="Century Gothic" panose="020B0502020202020204" pitchFamily="34" charset="0"/>
              </a:rPr>
              <a:t> 3.0 mg for the management of </a:t>
            </a:r>
            <a:r>
              <a:rPr lang="it-IT" sz="1700" b="1" dirty="0" err="1">
                <a:solidFill>
                  <a:srgbClr val="5B616B"/>
                </a:solidFill>
                <a:latin typeface="Century Gothic" panose="020B0502020202020204" pitchFamily="34" charset="0"/>
              </a:rPr>
              <a:t>insufficient</a:t>
            </a:r>
            <a:r>
              <a:rPr lang="it-IT" sz="1700" b="1" dirty="0">
                <a:solidFill>
                  <a:srgbClr val="5B616B"/>
                </a:solidFill>
                <a:latin typeface="Century Gothic" panose="020B0502020202020204" pitchFamily="34" charset="0"/>
              </a:rPr>
              <a:t> weight </a:t>
            </a:r>
            <a:r>
              <a:rPr lang="it-IT" sz="1700" b="1" dirty="0" err="1">
                <a:solidFill>
                  <a:srgbClr val="5B616B"/>
                </a:solidFill>
                <a:latin typeface="Century Gothic" panose="020B0502020202020204" pitchFamily="34" charset="0"/>
              </a:rPr>
              <a:t>loss</a:t>
            </a:r>
            <a:r>
              <a:rPr lang="it-IT" sz="1700" b="1" dirty="0">
                <a:solidFill>
                  <a:srgbClr val="5B616B"/>
                </a:solidFill>
                <a:latin typeface="Century Gothic" panose="020B0502020202020204" pitchFamily="34" charset="0"/>
              </a:rPr>
              <a:t> or </a:t>
            </a:r>
            <a:r>
              <a:rPr lang="it-IT" sz="1700" b="1" dirty="0" err="1">
                <a:solidFill>
                  <a:srgbClr val="5B616B"/>
                </a:solidFill>
                <a:latin typeface="Century Gothic" panose="020B0502020202020204" pitchFamily="34" charset="0"/>
              </a:rPr>
              <a:t>excessive</a:t>
            </a:r>
            <a:r>
              <a:rPr lang="it-IT" sz="1700" b="1" dirty="0">
                <a:solidFill>
                  <a:srgbClr val="5B616B"/>
                </a:solidFill>
                <a:latin typeface="Century Gothic" panose="020B0502020202020204" pitchFamily="34" charset="0"/>
              </a:rPr>
              <a:t> weight </a:t>
            </a:r>
            <a:r>
              <a:rPr lang="it-IT" sz="1700" b="1" dirty="0" err="1">
                <a:solidFill>
                  <a:srgbClr val="5B616B"/>
                </a:solidFill>
                <a:latin typeface="Century Gothic" panose="020B0502020202020204" pitchFamily="34" charset="0"/>
              </a:rPr>
              <a:t>regain</a:t>
            </a:r>
            <a:r>
              <a:rPr lang="it-IT" sz="1700" b="1" dirty="0">
                <a:solidFill>
                  <a:srgbClr val="5B616B"/>
                </a:solidFill>
                <a:latin typeface="Century Gothic" panose="020B0502020202020204" pitchFamily="34" charset="0"/>
              </a:rPr>
              <a:t> post- </a:t>
            </a:r>
            <a:r>
              <a:rPr lang="it-IT" sz="1700" b="1" dirty="0" err="1">
                <a:solidFill>
                  <a:srgbClr val="5B616B"/>
                </a:solidFill>
                <a:latin typeface="Century Gothic" panose="020B0502020202020204" pitchFamily="34" charset="0"/>
              </a:rPr>
              <a:t>bariatric</a:t>
            </a:r>
            <a:r>
              <a:rPr lang="it-IT" sz="1700" b="1" dirty="0">
                <a:solidFill>
                  <a:srgbClr val="5B616B"/>
                </a:solidFill>
                <a:latin typeface="Century Gothic" panose="020B0502020202020204" pitchFamily="34" charset="0"/>
              </a:rPr>
              <a:t> surgery</a:t>
            </a:r>
            <a:r>
              <a:rPr lang="it-IT" sz="1700" dirty="0">
                <a:solidFill>
                  <a:srgbClr val="5B616B"/>
                </a:solidFill>
                <a:latin typeface="Century Gothic" panose="020B0502020202020204" pitchFamily="34" charset="0"/>
              </a:rPr>
              <a:t>. S Wharton et al. </a:t>
            </a:r>
            <a:r>
              <a:rPr lang="it-IT" sz="1700" dirty="0" err="1">
                <a:solidFill>
                  <a:srgbClr val="5B616B"/>
                </a:solidFill>
                <a:latin typeface="Century Gothic" panose="020B0502020202020204" pitchFamily="34" charset="0"/>
              </a:rPr>
              <a:t>Cli</a:t>
            </a:r>
            <a:r>
              <a:rPr lang="it-IT" sz="1700" dirty="0">
                <a:solidFill>
                  <a:srgbClr val="5B616B"/>
                </a:solidFill>
                <a:latin typeface="Century Gothic" panose="020B0502020202020204" pitchFamily="34" charset="0"/>
              </a:rPr>
              <a:t> </a:t>
            </a:r>
            <a:r>
              <a:rPr lang="it-IT" sz="1700" dirty="0" err="1">
                <a:solidFill>
                  <a:srgbClr val="5B616B"/>
                </a:solidFill>
                <a:latin typeface="Century Gothic" panose="020B0502020202020204" pitchFamily="34" charset="0"/>
              </a:rPr>
              <a:t>Obes</a:t>
            </a:r>
            <a:r>
              <a:rPr lang="it-IT" sz="1700" dirty="0">
                <a:solidFill>
                  <a:srgbClr val="5B616B"/>
                </a:solidFill>
                <a:latin typeface="Century Gothic" panose="020B0502020202020204" pitchFamily="34" charset="0"/>
              </a:rPr>
              <a:t> 2019 . 9: 12323</a:t>
            </a:r>
          </a:p>
          <a:p>
            <a:pPr algn="just"/>
            <a:r>
              <a:rPr lang="it-IT" sz="1700" b="1" dirty="0" err="1">
                <a:latin typeface="Century Gothic" panose="020B0502020202020204" pitchFamily="34" charset="0"/>
              </a:rPr>
              <a:t>Efficacy</a:t>
            </a:r>
            <a:r>
              <a:rPr lang="it-IT" sz="1700" b="1" dirty="0">
                <a:latin typeface="Century Gothic" panose="020B0502020202020204" pitchFamily="34" charset="0"/>
              </a:rPr>
              <a:t> of the </a:t>
            </a:r>
            <a:r>
              <a:rPr lang="it-IT" sz="1700" b="1" dirty="0" err="1">
                <a:latin typeface="Century Gothic" panose="020B0502020202020204" pitchFamily="34" charset="0"/>
              </a:rPr>
              <a:t>Glucagon</a:t>
            </a:r>
            <a:r>
              <a:rPr lang="it-IT" sz="1700" b="1" dirty="0">
                <a:latin typeface="Century Gothic" panose="020B0502020202020204" pitchFamily="34" charset="0"/>
              </a:rPr>
              <a:t>-Like Peptide-1 Receptor </a:t>
            </a:r>
            <a:r>
              <a:rPr lang="it-IT" sz="1700" b="1" dirty="0" err="1">
                <a:latin typeface="Century Gothic" panose="020B0502020202020204" pitchFamily="34" charset="0"/>
              </a:rPr>
              <a:t>Agonists</a:t>
            </a:r>
            <a:r>
              <a:rPr lang="it-IT" sz="1700" b="1" dirty="0">
                <a:latin typeface="Century Gothic" panose="020B0502020202020204" pitchFamily="34" charset="0"/>
              </a:rPr>
              <a:t> </a:t>
            </a:r>
            <a:r>
              <a:rPr lang="it-IT" sz="1700" b="1" dirty="0" err="1">
                <a:latin typeface="Century Gothic" panose="020B0502020202020204" pitchFamily="34" charset="0"/>
              </a:rPr>
              <a:t>Liraglutide</a:t>
            </a:r>
            <a:r>
              <a:rPr lang="it-IT" sz="1700" b="1" dirty="0">
                <a:latin typeface="Century Gothic" panose="020B0502020202020204" pitchFamily="34" charset="0"/>
              </a:rPr>
              <a:t> and </a:t>
            </a:r>
            <a:r>
              <a:rPr lang="it-IT" sz="1700" b="1" dirty="0" err="1">
                <a:latin typeface="Century Gothic" panose="020B0502020202020204" pitchFamily="34" charset="0"/>
              </a:rPr>
              <a:t>Semaglutide</a:t>
            </a:r>
            <a:r>
              <a:rPr lang="it-IT" sz="1700" b="1" dirty="0">
                <a:latin typeface="Century Gothic" panose="020B0502020202020204" pitchFamily="34" charset="0"/>
              </a:rPr>
              <a:t> for the Treatment of Weight </a:t>
            </a:r>
            <a:r>
              <a:rPr lang="it-IT" sz="1700" b="1" dirty="0" err="1">
                <a:latin typeface="Century Gothic" panose="020B0502020202020204" pitchFamily="34" charset="0"/>
              </a:rPr>
              <a:t>Regain</a:t>
            </a:r>
            <a:r>
              <a:rPr lang="it-IT" sz="1700" b="1" dirty="0">
                <a:latin typeface="Century Gothic" panose="020B0502020202020204" pitchFamily="34" charset="0"/>
              </a:rPr>
              <a:t> After </a:t>
            </a:r>
            <a:r>
              <a:rPr lang="it-IT" sz="1700" b="1" dirty="0" err="1">
                <a:latin typeface="Century Gothic" panose="020B0502020202020204" pitchFamily="34" charset="0"/>
              </a:rPr>
              <a:t>Bariatric</a:t>
            </a:r>
            <a:r>
              <a:rPr lang="it-IT" sz="1700" b="1" dirty="0">
                <a:latin typeface="Century Gothic" panose="020B0502020202020204" pitchFamily="34" charset="0"/>
              </a:rPr>
              <a:t> surgery: a </a:t>
            </a:r>
            <a:r>
              <a:rPr lang="it-IT" sz="1700" b="1" dirty="0" err="1">
                <a:latin typeface="Century Gothic" panose="020B0502020202020204" pitchFamily="34" charset="0"/>
              </a:rPr>
              <a:t>Retrospective</a:t>
            </a:r>
            <a:r>
              <a:rPr lang="it-IT" sz="1700" b="1" dirty="0">
                <a:latin typeface="Century Gothic" panose="020B0502020202020204" pitchFamily="34" charset="0"/>
              </a:rPr>
              <a:t> </a:t>
            </a:r>
            <a:r>
              <a:rPr lang="it-IT" sz="1700" b="1" dirty="0" err="1">
                <a:latin typeface="Century Gothic" panose="020B0502020202020204" pitchFamily="34" charset="0"/>
              </a:rPr>
              <a:t>Observational</a:t>
            </a:r>
            <a:r>
              <a:rPr lang="it-IT" sz="1700" b="1" dirty="0">
                <a:latin typeface="Century Gothic" panose="020B0502020202020204" pitchFamily="34" charset="0"/>
              </a:rPr>
              <a:t> Study. </a:t>
            </a:r>
            <a:r>
              <a:rPr lang="it-IT" sz="1700" dirty="0">
                <a:latin typeface="Century Gothic" panose="020B0502020202020204" pitchFamily="34" charset="0"/>
              </a:rPr>
              <a:t>Jensen AB, </a:t>
            </a:r>
            <a:r>
              <a:rPr lang="it-IT" sz="1700" dirty="0" err="1">
                <a:latin typeface="Century Gothic" panose="020B0502020202020204" pitchFamily="34" charset="0"/>
              </a:rPr>
              <a:t>Renström</a:t>
            </a:r>
            <a:r>
              <a:rPr lang="it-IT" sz="1700" dirty="0">
                <a:latin typeface="Century Gothic" panose="020B0502020202020204" pitchFamily="34" charset="0"/>
              </a:rPr>
              <a:t> F, </a:t>
            </a:r>
            <a:r>
              <a:rPr lang="it-IT" sz="1700" dirty="0" err="1">
                <a:latin typeface="Century Gothic" panose="020B0502020202020204" pitchFamily="34" charset="0"/>
              </a:rPr>
              <a:t>Aczél</a:t>
            </a:r>
            <a:r>
              <a:rPr lang="it-IT" sz="1700" dirty="0">
                <a:latin typeface="Century Gothic" panose="020B0502020202020204" pitchFamily="34" charset="0"/>
              </a:rPr>
              <a:t> S, </a:t>
            </a:r>
            <a:r>
              <a:rPr lang="it-IT" sz="1700" dirty="0" err="1">
                <a:latin typeface="Century Gothic" panose="020B0502020202020204" pitchFamily="34" charset="0"/>
              </a:rPr>
              <a:t>Folie</a:t>
            </a:r>
            <a:r>
              <a:rPr lang="it-IT" sz="1700" dirty="0">
                <a:latin typeface="Century Gothic" panose="020B0502020202020204" pitchFamily="34" charset="0"/>
              </a:rPr>
              <a:t> P, </a:t>
            </a:r>
            <a:r>
              <a:rPr lang="it-IT" sz="1700" dirty="0" err="1">
                <a:latin typeface="Century Gothic" panose="020B0502020202020204" pitchFamily="34" charset="0"/>
              </a:rPr>
              <a:t>Biraima-Steinemann</a:t>
            </a:r>
            <a:r>
              <a:rPr lang="it-IT" sz="1700" dirty="0">
                <a:latin typeface="Century Gothic" panose="020B0502020202020204" pitchFamily="34" charset="0"/>
              </a:rPr>
              <a:t> M, </a:t>
            </a:r>
            <a:r>
              <a:rPr lang="it-IT" sz="1700" dirty="0" err="1">
                <a:latin typeface="Century Gothic" panose="020B0502020202020204" pitchFamily="34" charset="0"/>
              </a:rPr>
              <a:t>Beuschlein</a:t>
            </a:r>
            <a:r>
              <a:rPr lang="it-IT" sz="1700" dirty="0">
                <a:latin typeface="Century Gothic" panose="020B0502020202020204" pitchFamily="34" charset="0"/>
              </a:rPr>
              <a:t> F, et al. </a:t>
            </a:r>
            <a:r>
              <a:rPr lang="it-IT" sz="1700" dirty="0" err="1">
                <a:latin typeface="Century Gothic" panose="020B0502020202020204" pitchFamily="34" charset="0"/>
              </a:rPr>
              <a:t>Obes</a:t>
            </a:r>
            <a:r>
              <a:rPr lang="it-IT" sz="1700" dirty="0">
                <a:latin typeface="Century Gothic" panose="020B0502020202020204" pitchFamily="34" charset="0"/>
              </a:rPr>
              <a:t> </a:t>
            </a:r>
            <a:r>
              <a:rPr lang="it-IT" sz="1700" dirty="0" err="1">
                <a:latin typeface="Century Gothic" panose="020B0502020202020204" pitchFamily="34" charset="0"/>
              </a:rPr>
              <a:t>Surg</a:t>
            </a:r>
            <a:r>
              <a:rPr lang="it-IT" sz="1700" dirty="0">
                <a:latin typeface="Century Gothic" panose="020B0502020202020204" pitchFamily="34" charset="0"/>
              </a:rPr>
              <a:t> 2023:1-9. </a:t>
            </a:r>
            <a:endParaRPr lang="it-IT" sz="1700" dirty="0">
              <a:solidFill>
                <a:srgbClr val="5B616B"/>
              </a:solidFill>
              <a:latin typeface="Century Gothic" panose="020B0502020202020204" pitchFamily="34" charset="0"/>
            </a:endParaRPr>
          </a:p>
          <a:p>
            <a:pPr algn="just"/>
            <a:r>
              <a:rPr lang="it-IT" sz="1700" b="1" dirty="0" err="1">
                <a:solidFill>
                  <a:srgbClr val="5B616B"/>
                </a:solidFill>
                <a:latin typeface="Century Gothic" panose="020B0502020202020204" pitchFamily="34" charset="0"/>
              </a:rPr>
              <a:t>Effectiveness</a:t>
            </a:r>
            <a:r>
              <a:rPr lang="it-IT" sz="1700" b="1" dirty="0">
                <a:solidFill>
                  <a:srgbClr val="5B616B"/>
                </a:solidFill>
                <a:latin typeface="Century Gothic" panose="020B0502020202020204" pitchFamily="34" charset="0"/>
              </a:rPr>
              <a:t> and </a:t>
            </a:r>
            <a:r>
              <a:rPr lang="it-IT" sz="1700" b="1" dirty="0" err="1">
                <a:solidFill>
                  <a:srgbClr val="5B616B"/>
                </a:solidFill>
                <a:latin typeface="Century Gothic" panose="020B0502020202020204" pitchFamily="34" charset="0"/>
              </a:rPr>
              <a:t>tollerability</a:t>
            </a:r>
            <a:r>
              <a:rPr lang="it-IT" sz="1700" b="1" dirty="0">
                <a:solidFill>
                  <a:srgbClr val="5B616B"/>
                </a:solidFill>
                <a:latin typeface="Century Gothic" panose="020B0502020202020204" pitchFamily="34" charset="0"/>
              </a:rPr>
              <a:t> of </a:t>
            </a:r>
            <a:r>
              <a:rPr lang="it-IT" sz="1700" b="1" dirty="0" err="1">
                <a:solidFill>
                  <a:srgbClr val="5B616B"/>
                </a:solidFill>
                <a:latin typeface="Century Gothic" panose="020B0502020202020204" pitchFamily="34" charset="0"/>
              </a:rPr>
              <a:t>liraglutide</a:t>
            </a:r>
            <a:r>
              <a:rPr lang="it-IT" sz="1700" b="1" dirty="0">
                <a:solidFill>
                  <a:srgbClr val="5B616B"/>
                </a:solidFill>
                <a:latin typeface="Century Gothic" panose="020B0502020202020204" pitchFamily="34" charset="0"/>
              </a:rPr>
              <a:t> for the management of weight </a:t>
            </a:r>
            <a:r>
              <a:rPr lang="it-IT" sz="1700" b="1" dirty="0" err="1">
                <a:solidFill>
                  <a:srgbClr val="5B616B"/>
                </a:solidFill>
                <a:latin typeface="Century Gothic" panose="020B0502020202020204" pitchFamily="34" charset="0"/>
              </a:rPr>
              <a:t>regain</a:t>
            </a:r>
            <a:r>
              <a:rPr lang="it-IT" sz="1700" b="1" dirty="0">
                <a:solidFill>
                  <a:srgbClr val="5B616B"/>
                </a:solidFill>
                <a:latin typeface="Century Gothic" panose="020B0502020202020204" pitchFamily="34" charset="0"/>
              </a:rPr>
              <a:t> following sleeve </a:t>
            </a:r>
            <a:r>
              <a:rPr lang="it-IT" sz="1700" b="1" dirty="0" err="1">
                <a:solidFill>
                  <a:srgbClr val="5B616B"/>
                </a:solidFill>
                <a:latin typeface="Century Gothic" panose="020B0502020202020204" pitchFamily="34" charset="0"/>
              </a:rPr>
              <a:t>gastrectomy</a:t>
            </a:r>
            <a:r>
              <a:rPr lang="it-IT" sz="1700" i="1" dirty="0">
                <a:solidFill>
                  <a:srgbClr val="5B616B"/>
                </a:solidFill>
                <a:latin typeface="Century Gothic" panose="020B0502020202020204" pitchFamily="34" charset="0"/>
              </a:rPr>
              <a:t>. J Mohammad  et al. </a:t>
            </a:r>
            <a:r>
              <a:rPr lang="it-IT" sz="1700" i="1" dirty="0" err="1">
                <a:solidFill>
                  <a:srgbClr val="5B616B"/>
                </a:solidFill>
                <a:latin typeface="Century Gothic" panose="020B0502020202020204" pitchFamily="34" charset="0"/>
              </a:rPr>
              <a:t>Obes</a:t>
            </a:r>
            <a:r>
              <a:rPr lang="it-IT" sz="1700" i="1" dirty="0">
                <a:solidFill>
                  <a:srgbClr val="5B616B"/>
                </a:solidFill>
                <a:latin typeface="Century Gothic" panose="020B0502020202020204" pitchFamily="34" charset="0"/>
              </a:rPr>
              <a:t> Sci </a:t>
            </a:r>
            <a:r>
              <a:rPr lang="it-IT" sz="1700" i="1" dirty="0" err="1">
                <a:solidFill>
                  <a:srgbClr val="5B616B"/>
                </a:solidFill>
                <a:latin typeface="Century Gothic" panose="020B0502020202020204" pitchFamily="34" charset="0"/>
              </a:rPr>
              <a:t>Pract</a:t>
            </a:r>
            <a:r>
              <a:rPr lang="it-IT" sz="1700" i="1" dirty="0">
                <a:solidFill>
                  <a:srgbClr val="5B616B"/>
                </a:solidFill>
                <a:latin typeface="Century Gothic" panose="020B0502020202020204" pitchFamily="34" charset="0"/>
              </a:rPr>
              <a:t> 2023 . 22; 10 (1): e 706. </a:t>
            </a:r>
            <a:endParaRPr lang="it-IT" sz="1700" i="1" dirty="0">
              <a:latin typeface="Century Gothic" panose="020B0502020202020204" pitchFamily="34" charset="0"/>
            </a:endParaRPr>
          </a:p>
        </p:txBody>
      </p:sp>
    </p:spTree>
    <p:extLst>
      <p:ext uri="{BB962C8B-B14F-4D97-AF65-F5344CB8AC3E}">
        <p14:creationId xmlns:p14="http://schemas.microsoft.com/office/powerpoint/2010/main" xmlns="" val="178682048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p:cNvSpPr>
            <a:spLocks noGrp="1"/>
          </p:cNvSpPr>
          <p:nvPr>
            <p:ph idx="1"/>
          </p:nvPr>
        </p:nvSpPr>
        <p:spPr/>
        <p:txBody>
          <a:bodyPr>
            <a:normAutofit/>
          </a:bodyPr>
          <a:lstStyle/>
          <a:p>
            <a:pPr marL="0" indent="0" algn="ctr">
              <a:buNone/>
            </a:pPr>
            <a:r>
              <a:rPr lang="it-IT" sz="2000" b="1" dirty="0">
                <a:solidFill>
                  <a:schemeClr val="accent1"/>
                </a:solidFill>
                <a:latin typeface="+mj-lt"/>
              </a:rPr>
              <a:t>Chirurgia Revisionale</a:t>
            </a:r>
            <a:endParaRPr lang="it-IT" sz="2000" b="1" dirty="0">
              <a:latin typeface="+mj-lt"/>
            </a:endParaRPr>
          </a:p>
          <a:p>
            <a:pPr algn="just"/>
            <a:r>
              <a:rPr lang="it-IT" sz="1400" b="1" i="0" dirty="0">
                <a:solidFill>
                  <a:srgbClr val="222222"/>
                </a:solidFill>
                <a:effectLst/>
                <a:latin typeface="Century Gothic" panose="020B0502020202020204" pitchFamily="34" charset="0"/>
              </a:rPr>
              <a:t>Qualsiasi procedura chirurgia è considerata tecnicamente </a:t>
            </a:r>
            <a:r>
              <a:rPr lang="it-IT" sz="1400" b="1" i="0" dirty="0">
                <a:solidFill>
                  <a:schemeClr val="accent1"/>
                </a:solidFill>
                <a:effectLst/>
                <a:latin typeface="Century Gothic" panose="020B0502020202020204" pitchFamily="34" charset="0"/>
              </a:rPr>
              <a:t>più impegnativa </a:t>
            </a:r>
            <a:r>
              <a:rPr lang="it-IT" sz="1400" b="1" i="0" dirty="0">
                <a:solidFill>
                  <a:srgbClr val="222222"/>
                </a:solidFill>
                <a:effectLst/>
                <a:latin typeface="Century Gothic" panose="020B0502020202020204" pitchFamily="34" charset="0"/>
              </a:rPr>
              <a:t>se eseguita come chirurgia di revisione piuttosto che come procedura primaria, con un </a:t>
            </a:r>
            <a:r>
              <a:rPr lang="it-IT" sz="1400" b="1" i="0" dirty="0">
                <a:solidFill>
                  <a:schemeClr val="accent1"/>
                </a:solidFill>
                <a:effectLst/>
                <a:latin typeface="Century Gothic" panose="020B0502020202020204" pitchFamily="34" charset="0"/>
              </a:rPr>
              <a:t>più alto tasso di complicanze e una minore efficacia</a:t>
            </a:r>
          </a:p>
          <a:p>
            <a:pPr algn="just"/>
            <a:r>
              <a:rPr lang="it-IT" sz="1400" b="1" i="0" dirty="0">
                <a:solidFill>
                  <a:schemeClr val="accent1"/>
                </a:solidFill>
                <a:effectLst/>
                <a:latin typeface="Century Gothic" panose="020B0502020202020204" pitchFamily="34" charset="0"/>
              </a:rPr>
              <a:t>l’indicazione all’intervento di revisione deve avvenire dopo un percorso di rivalutazione multi-disciplinare </a:t>
            </a:r>
            <a:r>
              <a:rPr lang="it-IT" sz="1400" b="1" i="0" dirty="0">
                <a:solidFill>
                  <a:srgbClr val="222222"/>
                </a:solidFill>
                <a:effectLst/>
                <a:latin typeface="Century Gothic" panose="020B0502020202020204" pitchFamily="34" charset="0"/>
              </a:rPr>
              <a:t>analogo a quanto richiesto per l’intervento primario comprendendo, quindi, una rivalutazione nutrizionale e psicologica.</a:t>
            </a:r>
          </a:p>
          <a:p>
            <a:pPr algn="just"/>
            <a:r>
              <a:rPr lang="it-IT" sz="1400" b="1" i="0" dirty="0">
                <a:solidFill>
                  <a:srgbClr val="222222"/>
                </a:solidFill>
                <a:effectLst/>
                <a:latin typeface="Century Gothic" panose="020B0502020202020204" pitchFamily="34" charset="0"/>
              </a:rPr>
              <a:t>Di solito per ricercare un calo di peso maggiore ci si sposta, nella chirurgia di revisione, verso </a:t>
            </a:r>
            <a:r>
              <a:rPr lang="it-IT" sz="1400" b="1" i="0" dirty="0">
                <a:solidFill>
                  <a:schemeClr val="accent1"/>
                </a:solidFill>
                <a:effectLst/>
                <a:latin typeface="Century Gothic" panose="020B0502020202020204" pitchFamily="34" charset="0"/>
              </a:rPr>
              <a:t>interventi con maggiore componente malassorbitiva e, quindi, con rischi nutrizionali a lungo termine maggiori</a:t>
            </a:r>
            <a:r>
              <a:rPr lang="it-IT" sz="1600" b="1" i="0" dirty="0">
                <a:solidFill>
                  <a:schemeClr val="accent1"/>
                </a:solidFill>
                <a:effectLst/>
                <a:latin typeface="Century Gothic" panose="020B0502020202020204" pitchFamily="34" charset="0"/>
              </a:rPr>
              <a:t>.</a:t>
            </a:r>
          </a:p>
          <a:p>
            <a:pPr marL="0" indent="0" algn="just">
              <a:buNone/>
            </a:pPr>
            <a:endParaRPr lang="it-IT" sz="1600" b="1" dirty="0">
              <a:latin typeface="Century Gothic" panose="020B0502020202020204" pitchFamily="34" charset="0"/>
            </a:endParaRPr>
          </a:p>
          <a:p>
            <a:pPr algn="ctr"/>
            <a:endParaRPr lang="it-IT" sz="1600" b="1" dirty="0">
              <a:latin typeface="Century Gothic" panose="020B0502020202020204" pitchFamily="34" charset="0"/>
            </a:endParaRPr>
          </a:p>
          <a:p>
            <a:pPr algn="ctr"/>
            <a:endParaRPr lang="it-IT" sz="2000" b="1" dirty="0">
              <a:latin typeface="+mj-lt"/>
            </a:endParaRPr>
          </a:p>
          <a:p>
            <a:pPr marL="0" indent="0" algn="ctr">
              <a:buNone/>
            </a:pPr>
            <a:endParaRPr lang="it-IT" sz="2000" b="1" dirty="0">
              <a:latin typeface="+mj-lt"/>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B2FCADA-E0E3-8F32-2AE7-3F76456632D5}"/>
              </a:ext>
            </a:extLst>
          </p:cNvPr>
          <p:cNvSpPr>
            <a:spLocks noGrp="1"/>
          </p:cNvSpPr>
          <p:nvPr>
            <p:ph type="title"/>
          </p:nvPr>
        </p:nvSpPr>
        <p:spPr/>
        <p:txBody>
          <a:bodyPr/>
          <a:lstStyle/>
          <a:p>
            <a:pPr algn="ctr"/>
            <a:r>
              <a:rPr lang="it-IT" sz="3600" b="1" dirty="0"/>
              <a:t>Follow up e prevenzione del drop out</a:t>
            </a:r>
            <a:endParaRPr lang="it-IT" dirty="0"/>
          </a:p>
        </p:txBody>
      </p:sp>
      <p:sp>
        <p:nvSpPr>
          <p:cNvPr id="3" name="Segnaposto contenuto 2">
            <a:extLst>
              <a:ext uri="{FF2B5EF4-FFF2-40B4-BE49-F238E27FC236}">
                <a16:creationId xmlns:a16="http://schemas.microsoft.com/office/drawing/2014/main" xmlns="" id="{A5EF327C-1791-F353-3B1C-B69A42E8E7DC}"/>
              </a:ext>
            </a:extLst>
          </p:cNvPr>
          <p:cNvSpPr>
            <a:spLocks noGrp="1"/>
          </p:cNvSpPr>
          <p:nvPr>
            <p:ph idx="1"/>
          </p:nvPr>
        </p:nvSpPr>
        <p:spPr/>
        <p:txBody>
          <a:bodyPr>
            <a:normAutofit/>
          </a:bodyPr>
          <a:lstStyle/>
          <a:p>
            <a:pPr marL="0" indent="0" algn="ctr">
              <a:buNone/>
            </a:pPr>
            <a:r>
              <a:rPr lang="it-IT" sz="2100" b="1" dirty="0">
                <a:solidFill>
                  <a:schemeClr val="accent1"/>
                </a:solidFill>
              </a:rPr>
              <a:t>Chirurgia Revisionale: indicazioni</a:t>
            </a:r>
          </a:p>
          <a:p>
            <a:pPr marL="0" indent="0">
              <a:buNone/>
            </a:pPr>
            <a:r>
              <a:rPr lang="it-IT" b="1" dirty="0"/>
              <a:t>5,3% dei pazienti vengono sottoposti a </a:t>
            </a:r>
            <a:r>
              <a:rPr lang="it-IT" b="1" dirty="0" err="1"/>
              <a:t>Revisional</a:t>
            </a:r>
            <a:r>
              <a:rPr lang="it-IT" b="1" dirty="0"/>
              <a:t> surgery</a:t>
            </a:r>
          </a:p>
          <a:p>
            <a:pPr marL="0" indent="0">
              <a:buNone/>
            </a:pPr>
            <a:endParaRPr lang="it-IT" b="1" dirty="0"/>
          </a:p>
          <a:p>
            <a:pPr marL="0" indent="0">
              <a:buNone/>
            </a:pPr>
            <a:r>
              <a:rPr lang="it-IT" b="1" dirty="0"/>
              <a:t>Cause delle revisione: </a:t>
            </a:r>
          </a:p>
          <a:p>
            <a:r>
              <a:rPr lang="it-IT" b="1" dirty="0"/>
              <a:t>insuccesso nella perdita di peso (68,8%)</a:t>
            </a:r>
          </a:p>
          <a:p>
            <a:r>
              <a:rPr lang="it-IT" b="1" dirty="0"/>
              <a:t>complicanze delle prima procedura (31,2%):</a:t>
            </a:r>
          </a:p>
          <a:p>
            <a:r>
              <a:rPr lang="it-IT" b="1" dirty="0"/>
              <a:t>effetti collaterali intollerabili</a:t>
            </a:r>
          </a:p>
          <a:p>
            <a:r>
              <a:rPr lang="it-IT" b="1" dirty="0"/>
              <a:t>complicanze mediche</a:t>
            </a:r>
          </a:p>
          <a:p>
            <a:r>
              <a:rPr lang="it-IT" b="1" dirty="0"/>
              <a:t>severe complicanze metaboliche o nutrizionali</a:t>
            </a:r>
          </a:p>
          <a:p>
            <a:pPr>
              <a:buFontTx/>
              <a:buChar char="-"/>
            </a:pPr>
            <a:endParaRPr lang="it-IT" dirty="0"/>
          </a:p>
        </p:txBody>
      </p:sp>
    </p:spTree>
    <p:extLst>
      <p:ext uri="{BB962C8B-B14F-4D97-AF65-F5344CB8AC3E}">
        <p14:creationId xmlns:p14="http://schemas.microsoft.com/office/powerpoint/2010/main" xmlns="" val="208194117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2FE5F9A-9029-EF3C-C0D5-8B36F7DD248F}"/>
              </a:ext>
            </a:extLst>
          </p:cNvPr>
          <p:cNvSpPr>
            <a:spLocks noGrp="1"/>
          </p:cNvSpPr>
          <p:nvPr>
            <p:ph type="title"/>
          </p:nvPr>
        </p:nvSpPr>
        <p:spPr/>
        <p:txBody>
          <a:bodyPr/>
          <a:lstStyle/>
          <a:p>
            <a:pPr algn="ctr"/>
            <a:r>
              <a:rPr lang="it-IT" sz="3600" b="1" dirty="0">
                <a:solidFill>
                  <a:schemeClr val="accent1"/>
                </a:solidFill>
              </a:rPr>
              <a:t>Follow up e prevenzione del drop out</a:t>
            </a:r>
            <a:endParaRPr lang="it-IT" dirty="0">
              <a:solidFill>
                <a:schemeClr val="accent1"/>
              </a:solidFill>
            </a:endParaRPr>
          </a:p>
        </p:txBody>
      </p:sp>
      <p:sp>
        <p:nvSpPr>
          <p:cNvPr id="3" name="Segnaposto contenuto 2">
            <a:extLst>
              <a:ext uri="{FF2B5EF4-FFF2-40B4-BE49-F238E27FC236}">
                <a16:creationId xmlns:a16="http://schemas.microsoft.com/office/drawing/2014/main" xmlns="" id="{1B1A59D6-DB9D-A57F-A2F2-6F87B476EDB6}"/>
              </a:ext>
            </a:extLst>
          </p:cNvPr>
          <p:cNvSpPr>
            <a:spLocks noGrp="1"/>
          </p:cNvSpPr>
          <p:nvPr>
            <p:ph idx="1"/>
          </p:nvPr>
        </p:nvSpPr>
        <p:spPr/>
        <p:txBody>
          <a:bodyPr>
            <a:normAutofit fontScale="55000" lnSpcReduction="20000"/>
          </a:bodyPr>
          <a:lstStyle/>
          <a:p>
            <a:pPr marL="0" indent="0" algn="just">
              <a:buNone/>
            </a:pPr>
            <a:r>
              <a:rPr lang="it-IT" sz="3200" b="1" dirty="0"/>
              <a:t>Bibliografia</a:t>
            </a:r>
          </a:p>
          <a:p>
            <a:pPr marL="0" indent="0" algn="just">
              <a:buNone/>
            </a:pPr>
            <a:endParaRPr lang="it-IT" sz="3200" b="1" dirty="0"/>
          </a:p>
          <a:p>
            <a:pPr algn="just"/>
            <a:r>
              <a:rPr lang="it-IT" sz="2800" b="1" dirty="0"/>
              <a:t>High risks for </a:t>
            </a:r>
            <a:r>
              <a:rPr lang="it-IT" sz="2800" b="1" dirty="0" err="1"/>
              <a:t>adverse</a:t>
            </a:r>
            <a:r>
              <a:rPr lang="it-IT" sz="2800" b="1" dirty="0"/>
              <a:t> </a:t>
            </a:r>
            <a:r>
              <a:rPr lang="it-IT" sz="2800" b="1" dirty="0" err="1"/>
              <a:t>outcomes</a:t>
            </a:r>
            <a:r>
              <a:rPr lang="it-IT" sz="2800" b="1" dirty="0"/>
              <a:t> after </a:t>
            </a:r>
            <a:r>
              <a:rPr lang="it-IT" sz="2800" b="1" dirty="0" err="1"/>
              <a:t>gastric</a:t>
            </a:r>
            <a:r>
              <a:rPr lang="it-IT" sz="2800" b="1" dirty="0"/>
              <a:t> bypass surgery following </a:t>
            </a:r>
            <a:r>
              <a:rPr lang="it-IT" sz="2800" b="1" dirty="0" err="1"/>
              <a:t>failed</a:t>
            </a:r>
            <a:r>
              <a:rPr lang="it-IT" sz="2800" b="1" dirty="0"/>
              <a:t> </a:t>
            </a:r>
            <a:r>
              <a:rPr lang="it-IT" sz="2800" b="1" dirty="0" err="1"/>
              <a:t>gastric</a:t>
            </a:r>
            <a:r>
              <a:rPr lang="it-IT" sz="2800" b="1" dirty="0"/>
              <a:t> </a:t>
            </a:r>
            <a:r>
              <a:rPr lang="it-IT" sz="2800" b="1" dirty="0" err="1"/>
              <a:t>banding</a:t>
            </a:r>
            <a:r>
              <a:rPr lang="it-IT" sz="2800" b="1" dirty="0"/>
              <a:t>: a </a:t>
            </a:r>
            <a:r>
              <a:rPr lang="it-IT" sz="2800" b="1" dirty="0" err="1"/>
              <a:t>population-based</a:t>
            </a:r>
            <a:r>
              <a:rPr lang="it-IT" sz="2800" b="1" dirty="0"/>
              <a:t> trend </a:t>
            </a:r>
            <a:r>
              <a:rPr lang="it-IT" sz="2800" b="1" dirty="0" err="1"/>
              <a:t>analysis</a:t>
            </a:r>
            <a:r>
              <a:rPr lang="it-IT" sz="2800" b="1" dirty="0"/>
              <a:t> of the United States. </a:t>
            </a:r>
            <a:r>
              <a:rPr lang="it-IT" sz="2800" dirty="0" err="1"/>
              <a:t>Worni</a:t>
            </a:r>
            <a:r>
              <a:rPr lang="it-IT" sz="2800" dirty="0"/>
              <a:t> M et al. Ann </a:t>
            </a:r>
            <a:r>
              <a:rPr lang="it-IT" sz="2800" dirty="0" err="1"/>
              <a:t>Surg</a:t>
            </a:r>
            <a:r>
              <a:rPr lang="it-IT" sz="2800" dirty="0"/>
              <a:t>  2013; 257(2):279-86.</a:t>
            </a:r>
          </a:p>
          <a:p>
            <a:pPr algn="just"/>
            <a:r>
              <a:rPr lang="it-IT" sz="2800" b="1" dirty="0" err="1"/>
              <a:t>Laparoscopic</a:t>
            </a:r>
            <a:r>
              <a:rPr lang="it-IT" sz="2800" b="1" dirty="0"/>
              <a:t> hand-</a:t>
            </a:r>
            <a:r>
              <a:rPr lang="it-IT" sz="2800" b="1" dirty="0" err="1"/>
              <a:t>sewn</a:t>
            </a:r>
            <a:r>
              <a:rPr lang="it-IT" sz="2800" b="1" dirty="0"/>
              <a:t> </a:t>
            </a:r>
            <a:r>
              <a:rPr lang="it-IT" sz="2800" b="1" dirty="0" err="1"/>
              <a:t>revisional</a:t>
            </a:r>
            <a:r>
              <a:rPr lang="it-IT" sz="2800" b="1" dirty="0"/>
              <a:t> </a:t>
            </a:r>
            <a:r>
              <a:rPr lang="it-IT" sz="2800" b="1" dirty="0" err="1"/>
              <a:t>gastrojejunal</a:t>
            </a:r>
            <a:r>
              <a:rPr lang="it-IT" sz="2800" b="1" dirty="0"/>
              <a:t> </a:t>
            </a:r>
            <a:r>
              <a:rPr lang="it-IT" sz="2800" b="1" dirty="0" err="1"/>
              <a:t>plication</a:t>
            </a:r>
            <a:r>
              <a:rPr lang="it-IT" sz="2800" b="1" dirty="0"/>
              <a:t> for weight </a:t>
            </a:r>
            <a:r>
              <a:rPr lang="it-IT" sz="2800" b="1" dirty="0" err="1"/>
              <a:t>loss</a:t>
            </a:r>
            <a:r>
              <a:rPr lang="it-IT" sz="2800" b="1" dirty="0"/>
              <a:t> </a:t>
            </a:r>
            <a:r>
              <a:rPr lang="it-IT" sz="2800" b="1" dirty="0" err="1"/>
              <a:t>failure</a:t>
            </a:r>
            <a:r>
              <a:rPr lang="it-IT" sz="2800" b="1" dirty="0"/>
              <a:t> after Roux-en-Y </a:t>
            </a:r>
            <a:r>
              <a:rPr lang="it-IT" sz="2800" b="1" dirty="0" err="1"/>
              <a:t>gastric</a:t>
            </a:r>
            <a:r>
              <a:rPr lang="it-IT" sz="2800" b="1" dirty="0"/>
              <a:t> bypass</a:t>
            </a:r>
            <a:r>
              <a:rPr lang="it-IT" sz="2800" dirty="0"/>
              <a:t>. </a:t>
            </a:r>
            <a:r>
              <a:rPr lang="it-IT" sz="2800" i="1" dirty="0"/>
              <a:t>León F et al. </a:t>
            </a:r>
            <a:r>
              <a:rPr lang="it-IT" sz="2800" i="1" dirty="0" err="1"/>
              <a:t>Obes</a:t>
            </a:r>
            <a:r>
              <a:rPr lang="it-IT" sz="2800" i="1" dirty="0"/>
              <a:t> </a:t>
            </a:r>
            <a:r>
              <a:rPr lang="it-IT" sz="2800" i="1" dirty="0" err="1"/>
              <a:t>Surg</a:t>
            </a:r>
            <a:r>
              <a:rPr lang="it-IT" sz="2800" i="1" dirty="0"/>
              <a:t> 2015;25(4):744-9</a:t>
            </a:r>
            <a:r>
              <a:rPr lang="it-IT" sz="2800" dirty="0"/>
              <a:t>. </a:t>
            </a:r>
            <a:endParaRPr lang="it-IT" sz="2800" i="1" dirty="0"/>
          </a:p>
          <a:p>
            <a:pPr algn="just"/>
            <a:r>
              <a:rPr lang="it-IT" sz="2700" b="1" i="0" dirty="0">
                <a:solidFill>
                  <a:srgbClr val="222222"/>
                </a:solidFill>
                <a:effectLst/>
              </a:rPr>
              <a:t>The first consensus </a:t>
            </a:r>
            <a:r>
              <a:rPr lang="it-IT" sz="2700" b="1" i="0" dirty="0" err="1">
                <a:solidFill>
                  <a:srgbClr val="222222"/>
                </a:solidFill>
                <a:effectLst/>
              </a:rPr>
              <a:t>statement</a:t>
            </a:r>
            <a:r>
              <a:rPr lang="it-IT" sz="2700" b="1" i="0" dirty="0">
                <a:solidFill>
                  <a:srgbClr val="222222"/>
                </a:solidFill>
                <a:effectLst/>
              </a:rPr>
              <a:t> on </a:t>
            </a:r>
            <a:r>
              <a:rPr lang="it-IT" sz="2700" b="1" i="0" dirty="0" err="1">
                <a:solidFill>
                  <a:srgbClr val="222222"/>
                </a:solidFill>
                <a:effectLst/>
              </a:rPr>
              <a:t>revisional</a:t>
            </a:r>
            <a:r>
              <a:rPr lang="it-IT" sz="2700" b="1" i="0" dirty="0">
                <a:solidFill>
                  <a:srgbClr val="222222"/>
                </a:solidFill>
                <a:effectLst/>
              </a:rPr>
              <a:t> </a:t>
            </a:r>
            <a:r>
              <a:rPr lang="it-IT" sz="2700" b="1" i="0" dirty="0" err="1">
                <a:solidFill>
                  <a:srgbClr val="222222"/>
                </a:solidFill>
                <a:effectLst/>
              </a:rPr>
              <a:t>bariatric</a:t>
            </a:r>
            <a:r>
              <a:rPr lang="it-IT" sz="2700" b="1" i="0" dirty="0">
                <a:solidFill>
                  <a:srgbClr val="222222"/>
                </a:solidFill>
                <a:effectLst/>
              </a:rPr>
              <a:t> surgery </a:t>
            </a:r>
            <a:r>
              <a:rPr lang="it-IT" sz="2700" b="1" i="0" dirty="0" err="1">
                <a:solidFill>
                  <a:srgbClr val="222222"/>
                </a:solidFill>
                <a:effectLst/>
              </a:rPr>
              <a:t>using</a:t>
            </a:r>
            <a:r>
              <a:rPr lang="it-IT" sz="2700" b="1" i="0" dirty="0">
                <a:solidFill>
                  <a:srgbClr val="222222"/>
                </a:solidFill>
                <a:effectLst/>
              </a:rPr>
              <a:t> a </a:t>
            </a:r>
            <a:r>
              <a:rPr lang="it-IT" sz="2700" b="1" i="0" dirty="0" err="1">
                <a:solidFill>
                  <a:srgbClr val="222222"/>
                </a:solidFill>
                <a:effectLst/>
              </a:rPr>
              <a:t>modified</a:t>
            </a:r>
            <a:r>
              <a:rPr lang="it-IT" sz="2700" b="1" i="0" dirty="0">
                <a:solidFill>
                  <a:srgbClr val="222222"/>
                </a:solidFill>
                <a:effectLst/>
              </a:rPr>
              <a:t> Delphi </a:t>
            </a:r>
            <a:r>
              <a:rPr lang="it-IT" sz="2700" b="1" i="0" dirty="0" err="1">
                <a:solidFill>
                  <a:srgbClr val="222222"/>
                </a:solidFill>
                <a:effectLst/>
              </a:rPr>
              <a:t>approach</a:t>
            </a:r>
            <a:r>
              <a:rPr lang="it-IT" sz="2700" b="0" i="0" dirty="0">
                <a:solidFill>
                  <a:srgbClr val="222222"/>
                </a:solidFill>
                <a:effectLst/>
              </a:rPr>
              <a:t>. </a:t>
            </a:r>
            <a:r>
              <a:rPr lang="it-IT" sz="2700" i="1" dirty="0" err="1">
                <a:solidFill>
                  <a:srgbClr val="222222"/>
                </a:solidFill>
                <a:effectLst/>
              </a:rPr>
              <a:t>Mahawar</a:t>
            </a:r>
            <a:r>
              <a:rPr lang="it-IT" sz="2700" i="1" dirty="0">
                <a:solidFill>
                  <a:srgbClr val="222222"/>
                </a:solidFill>
                <a:effectLst/>
              </a:rPr>
              <a:t> KK, </a:t>
            </a:r>
            <a:r>
              <a:rPr lang="it-IT" sz="2700" i="1" dirty="0" err="1">
                <a:solidFill>
                  <a:srgbClr val="222222"/>
                </a:solidFill>
                <a:effectLst/>
              </a:rPr>
              <a:t>Himpens</a:t>
            </a:r>
            <a:r>
              <a:rPr lang="it-IT" sz="2700" i="1" dirty="0">
                <a:solidFill>
                  <a:srgbClr val="222222"/>
                </a:solidFill>
                <a:effectLst/>
              </a:rPr>
              <a:t> JM, </a:t>
            </a:r>
            <a:r>
              <a:rPr lang="it-IT" sz="2700" i="1" dirty="0" err="1">
                <a:solidFill>
                  <a:srgbClr val="222222"/>
                </a:solidFill>
                <a:effectLst/>
              </a:rPr>
              <a:t>Shikora</a:t>
            </a:r>
            <a:r>
              <a:rPr lang="it-IT" sz="2700" i="1" dirty="0">
                <a:solidFill>
                  <a:srgbClr val="222222"/>
                </a:solidFill>
                <a:effectLst/>
              </a:rPr>
              <a:t> SA et al.  </a:t>
            </a:r>
            <a:r>
              <a:rPr lang="it-IT" sz="2700" i="1" dirty="0" err="1">
                <a:solidFill>
                  <a:srgbClr val="222222"/>
                </a:solidFill>
                <a:effectLst/>
              </a:rPr>
              <a:t>Surg</a:t>
            </a:r>
            <a:r>
              <a:rPr lang="it-IT" sz="2700" i="1" dirty="0">
                <a:solidFill>
                  <a:srgbClr val="222222"/>
                </a:solidFill>
                <a:effectLst/>
              </a:rPr>
              <a:t> </a:t>
            </a:r>
            <a:r>
              <a:rPr lang="it-IT" sz="2700" i="1" dirty="0" err="1">
                <a:solidFill>
                  <a:srgbClr val="222222"/>
                </a:solidFill>
                <a:effectLst/>
              </a:rPr>
              <a:t>Endosc</a:t>
            </a:r>
            <a:r>
              <a:rPr lang="it-IT" sz="2700" i="1" dirty="0">
                <a:solidFill>
                  <a:srgbClr val="222222"/>
                </a:solidFill>
                <a:effectLst/>
              </a:rPr>
              <a:t> 2020; 34:1648–1657</a:t>
            </a:r>
            <a:endParaRPr lang="it-IT" sz="2700" i="1" dirty="0"/>
          </a:p>
          <a:p>
            <a:pPr algn="just"/>
            <a:r>
              <a:rPr lang="it-IT" sz="2700" b="1" dirty="0" err="1"/>
              <a:t>Resleeve</a:t>
            </a:r>
            <a:r>
              <a:rPr lang="it-IT" sz="2700" b="1" dirty="0"/>
              <a:t> for </a:t>
            </a:r>
            <a:r>
              <a:rPr lang="it-IT" sz="2700" b="1" dirty="0" err="1"/>
              <a:t>failed</a:t>
            </a:r>
            <a:r>
              <a:rPr lang="it-IT" sz="2700" b="1" dirty="0"/>
              <a:t> </a:t>
            </a:r>
            <a:r>
              <a:rPr lang="it-IT" sz="2700" b="1" dirty="0" err="1"/>
              <a:t>laparoscopic</a:t>
            </a:r>
            <a:r>
              <a:rPr lang="it-IT" sz="2700" b="1" dirty="0"/>
              <a:t> sleeve </a:t>
            </a:r>
            <a:r>
              <a:rPr lang="it-IT" sz="2700" b="1" dirty="0" err="1"/>
              <a:t>gastrectomy</a:t>
            </a:r>
            <a:r>
              <a:rPr lang="it-IT" sz="2700" b="1" dirty="0"/>
              <a:t>:  </a:t>
            </a:r>
            <a:r>
              <a:rPr lang="it-IT" sz="2700" b="1" dirty="0" err="1"/>
              <a:t>systematic</a:t>
            </a:r>
            <a:r>
              <a:rPr lang="it-IT" sz="2700" b="1" dirty="0"/>
              <a:t> review and meta-</a:t>
            </a:r>
            <a:r>
              <a:rPr lang="it-IT" sz="2700" b="1" dirty="0" err="1"/>
              <a:t>analysis</a:t>
            </a:r>
            <a:r>
              <a:rPr lang="it-IT" sz="2700" b="1" dirty="0"/>
              <a:t>. </a:t>
            </a:r>
            <a:r>
              <a:rPr lang="it-IT" sz="2700" i="1" dirty="0"/>
              <a:t>Aiolfi A et al</a:t>
            </a:r>
            <a:r>
              <a:rPr lang="it-IT" sz="2700" b="1" dirty="0"/>
              <a:t>. </a:t>
            </a:r>
            <a:r>
              <a:rPr lang="it-IT" sz="2700" i="1" dirty="0" err="1"/>
              <a:t>Surg</a:t>
            </a:r>
            <a:r>
              <a:rPr lang="it-IT" sz="2700" i="1" dirty="0"/>
              <a:t> </a:t>
            </a:r>
            <a:r>
              <a:rPr lang="it-IT" sz="2700" i="1" dirty="0" err="1"/>
              <a:t>Obes</a:t>
            </a:r>
            <a:r>
              <a:rPr lang="it-IT" sz="2700" i="1" dirty="0"/>
              <a:t> </a:t>
            </a:r>
            <a:r>
              <a:rPr lang="it-IT" sz="2700" i="1" dirty="0" err="1"/>
              <a:t>Relat</a:t>
            </a:r>
            <a:r>
              <a:rPr lang="it-IT" sz="2700" i="1" dirty="0"/>
              <a:t> </a:t>
            </a:r>
            <a:r>
              <a:rPr lang="it-IT" sz="2700" i="1" dirty="0" err="1"/>
              <a:t>Dis</a:t>
            </a:r>
            <a:r>
              <a:rPr lang="it-IT" sz="2700" i="1" dirty="0"/>
              <a:t> 2020;16(10):1383-1391. </a:t>
            </a:r>
          </a:p>
          <a:p>
            <a:pPr marL="0" indent="0">
              <a:buNone/>
            </a:pPr>
            <a:endParaRPr lang="it-IT" dirty="0"/>
          </a:p>
        </p:txBody>
      </p:sp>
    </p:spTree>
    <p:extLst>
      <p:ext uri="{BB962C8B-B14F-4D97-AF65-F5344CB8AC3E}">
        <p14:creationId xmlns:p14="http://schemas.microsoft.com/office/powerpoint/2010/main" xmlns="" val="138318233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E15EDF6-9B0C-5F6C-DB28-DE22CFC9DC4B}"/>
              </a:ext>
            </a:extLst>
          </p:cNvPr>
          <p:cNvSpPr>
            <a:spLocks noGrp="1"/>
          </p:cNvSpPr>
          <p:nvPr>
            <p:ph type="title"/>
          </p:nvPr>
        </p:nvSpPr>
        <p:spPr/>
        <p:txBody>
          <a:bodyPr/>
          <a:lstStyle/>
          <a:p>
            <a:pPr algn="ctr"/>
            <a:r>
              <a:rPr lang="it-IT" sz="3600" b="1" dirty="0">
                <a:solidFill>
                  <a:schemeClr val="accent1"/>
                </a:solidFill>
              </a:rPr>
              <a:t>Follow up e prevenzione del drop out</a:t>
            </a:r>
            <a:endParaRPr lang="it-IT" dirty="0">
              <a:solidFill>
                <a:schemeClr val="accent1"/>
              </a:solidFill>
            </a:endParaRPr>
          </a:p>
        </p:txBody>
      </p:sp>
      <p:sp>
        <p:nvSpPr>
          <p:cNvPr id="3" name="Segnaposto contenuto 2">
            <a:extLst>
              <a:ext uri="{FF2B5EF4-FFF2-40B4-BE49-F238E27FC236}">
                <a16:creationId xmlns:a16="http://schemas.microsoft.com/office/drawing/2014/main" xmlns="" id="{A282FEF0-B29A-239C-EA65-591758C9D23A}"/>
              </a:ext>
            </a:extLst>
          </p:cNvPr>
          <p:cNvSpPr>
            <a:spLocks noGrp="1"/>
          </p:cNvSpPr>
          <p:nvPr>
            <p:ph idx="1"/>
          </p:nvPr>
        </p:nvSpPr>
        <p:spPr/>
        <p:txBody>
          <a:bodyPr>
            <a:normAutofit fontScale="47500" lnSpcReduction="20000"/>
          </a:bodyPr>
          <a:lstStyle/>
          <a:p>
            <a:pPr marL="0" indent="0" algn="just">
              <a:buNone/>
            </a:pPr>
            <a:r>
              <a:rPr lang="it-IT" sz="3800" b="1" dirty="0"/>
              <a:t>Bibliografia</a:t>
            </a:r>
          </a:p>
          <a:p>
            <a:pPr marL="0" indent="0" algn="just">
              <a:buNone/>
            </a:pPr>
            <a:endParaRPr lang="it-IT" sz="2100" dirty="0"/>
          </a:p>
          <a:p>
            <a:pPr algn="just"/>
            <a:r>
              <a:rPr lang="it-IT" sz="3200" b="1" dirty="0" err="1"/>
              <a:t>Revision</a:t>
            </a:r>
            <a:r>
              <a:rPr lang="it-IT" sz="3200" b="1" dirty="0"/>
              <a:t> </a:t>
            </a:r>
            <a:r>
              <a:rPr lang="it-IT" sz="3200" b="1" dirty="0" err="1"/>
              <a:t>procedures</a:t>
            </a:r>
            <a:r>
              <a:rPr lang="it-IT" sz="3200" b="1" dirty="0"/>
              <a:t>  after </a:t>
            </a:r>
            <a:r>
              <a:rPr lang="it-IT" sz="3200" b="1" dirty="0" err="1"/>
              <a:t>initial</a:t>
            </a:r>
            <a:r>
              <a:rPr lang="it-IT" sz="3200" b="1" dirty="0"/>
              <a:t> Roux-en-Y </a:t>
            </a:r>
            <a:r>
              <a:rPr lang="it-IT" sz="3200" b="1" dirty="0" err="1"/>
              <a:t>gastric</a:t>
            </a:r>
            <a:r>
              <a:rPr lang="it-IT" sz="3200" b="1" dirty="0"/>
              <a:t> bypass, treatment of weight </a:t>
            </a:r>
            <a:r>
              <a:rPr lang="it-IT" sz="3200" b="1" dirty="0" err="1"/>
              <a:t>regain</a:t>
            </a:r>
            <a:r>
              <a:rPr lang="it-IT" sz="3200" b="1" dirty="0"/>
              <a:t>: a </a:t>
            </a:r>
            <a:r>
              <a:rPr lang="it-IT" sz="3200" b="1" dirty="0" err="1"/>
              <a:t>systematic</a:t>
            </a:r>
            <a:r>
              <a:rPr lang="it-IT" sz="3200" b="1" dirty="0"/>
              <a:t> review and meta-</a:t>
            </a:r>
            <a:r>
              <a:rPr lang="it-IT" sz="3200" b="1" dirty="0" err="1"/>
              <a:t>analysis</a:t>
            </a:r>
            <a:r>
              <a:rPr lang="it-IT" sz="3200" b="1" dirty="0"/>
              <a:t>. </a:t>
            </a:r>
            <a:r>
              <a:rPr lang="it-IT" sz="3200" i="1" dirty="0" err="1"/>
              <a:t>Kermansaravi</a:t>
            </a:r>
            <a:r>
              <a:rPr lang="it-IT" sz="3200" i="1" dirty="0"/>
              <a:t> M,. Updates  </a:t>
            </a:r>
            <a:r>
              <a:rPr lang="it-IT" sz="3200" i="1" dirty="0" err="1"/>
              <a:t>Surg</a:t>
            </a:r>
            <a:r>
              <a:rPr lang="it-IT" sz="3200" i="1" dirty="0"/>
              <a:t> 2021;73(2):663-678. </a:t>
            </a:r>
          </a:p>
          <a:p>
            <a:pPr algn="just"/>
            <a:r>
              <a:rPr lang="it-IT" sz="3200" b="1" dirty="0"/>
              <a:t>Roux-en-Y </a:t>
            </a:r>
            <a:r>
              <a:rPr lang="it-IT" sz="3200" b="1" dirty="0" err="1"/>
              <a:t>gastric</a:t>
            </a:r>
            <a:r>
              <a:rPr lang="it-IT" sz="3200" b="1" dirty="0"/>
              <a:t> bypass versus one </a:t>
            </a:r>
            <a:r>
              <a:rPr lang="it-IT" sz="3200" b="1" dirty="0" err="1"/>
              <a:t>anastomosis</a:t>
            </a:r>
            <a:r>
              <a:rPr lang="it-IT" sz="3200" b="1" dirty="0"/>
              <a:t>-mini </a:t>
            </a:r>
            <a:r>
              <a:rPr lang="it-IT" sz="3200" b="1" dirty="0" err="1"/>
              <a:t>gastric</a:t>
            </a:r>
            <a:r>
              <a:rPr lang="it-IT" sz="3200" b="1" dirty="0"/>
              <a:t>  bypass </a:t>
            </a:r>
            <a:r>
              <a:rPr lang="it-IT" sz="3200" b="1" dirty="0" err="1"/>
              <a:t>as</a:t>
            </a:r>
            <a:r>
              <a:rPr lang="it-IT" sz="3200" b="1" dirty="0"/>
              <a:t> a rescue procedure following </a:t>
            </a:r>
            <a:r>
              <a:rPr lang="it-IT" sz="3200" b="1" dirty="0" err="1"/>
              <a:t>failed</a:t>
            </a:r>
            <a:r>
              <a:rPr lang="it-IT" sz="3200" b="1" dirty="0"/>
              <a:t> </a:t>
            </a:r>
            <a:r>
              <a:rPr lang="it-IT" sz="3200" b="1" dirty="0" err="1"/>
              <a:t>restrictive</a:t>
            </a:r>
            <a:r>
              <a:rPr lang="it-IT" sz="3200" b="1" dirty="0"/>
              <a:t> </a:t>
            </a:r>
            <a:r>
              <a:rPr lang="it-IT" sz="3200" b="1" dirty="0" err="1"/>
              <a:t>bariatric</a:t>
            </a:r>
            <a:r>
              <a:rPr lang="it-IT" sz="3200" b="1" dirty="0"/>
              <a:t> surgery. A </a:t>
            </a:r>
            <a:r>
              <a:rPr lang="it-IT" sz="3200" b="1" dirty="0" err="1"/>
              <a:t>systematic</a:t>
            </a:r>
            <a:r>
              <a:rPr lang="it-IT" sz="3200" b="1" dirty="0"/>
              <a:t> review of literature with  </a:t>
            </a:r>
            <a:r>
              <a:rPr lang="it-IT" sz="3200" b="1" dirty="0" err="1"/>
              <a:t>metanalysis</a:t>
            </a:r>
            <a:r>
              <a:rPr lang="it-IT" sz="3200" b="1" dirty="0"/>
              <a:t>. </a:t>
            </a:r>
            <a:r>
              <a:rPr lang="it-IT" sz="3200" i="1" dirty="0"/>
              <a:t>Velotti N et al . Updates </a:t>
            </a:r>
            <a:r>
              <a:rPr lang="it-IT" sz="3200" i="1" dirty="0" err="1"/>
              <a:t>Surg</a:t>
            </a:r>
            <a:r>
              <a:rPr lang="it-IT" sz="3200" i="1" dirty="0"/>
              <a:t> 2021;73(2):639-647. </a:t>
            </a:r>
          </a:p>
          <a:p>
            <a:pPr algn="just"/>
            <a:r>
              <a:rPr lang="it-IT" sz="3200" b="1" dirty="0" err="1"/>
              <a:t>Postoperative</a:t>
            </a:r>
            <a:r>
              <a:rPr lang="it-IT" sz="3200" b="1" dirty="0"/>
              <a:t> </a:t>
            </a:r>
            <a:r>
              <a:rPr lang="it-IT" sz="3200" b="1" dirty="0" err="1"/>
              <a:t>morbidity</a:t>
            </a:r>
            <a:r>
              <a:rPr lang="it-IT" sz="3200" b="1" dirty="0"/>
              <a:t> and weight </a:t>
            </a:r>
            <a:r>
              <a:rPr lang="it-IT" sz="3200" b="1" dirty="0" err="1"/>
              <a:t>loss</a:t>
            </a:r>
            <a:r>
              <a:rPr lang="it-IT" sz="3200" b="1" dirty="0"/>
              <a:t> after </a:t>
            </a:r>
            <a:r>
              <a:rPr lang="it-IT" sz="3200" b="1" dirty="0" err="1"/>
              <a:t>revisional</a:t>
            </a:r>
            <a:r>
              <a:rPr lang="it-IT" sz="3200" b="1" dirty="0"/>
              <a:t> </a:t>
            </a:r>
            <a:r>
              <a:rPr lang="it-IT" sz="3200" b="1" dirty="0" err="1"/>
              <a:t>bariatric</a:t>
            </a:r>
            <a:r>
              <a:rPr lang="it-IT" sz="3200" b="1" dirty="0"/>
              <a:t> surgery for </a:t>
            </a:r>
            <a:r>
              <a:rPr lang="it-IT" sz="3200" b="1" dirty="0" err="1"/>
              <a:t>primary</a:t>
            </a:r>
            <a:r>
              <a:rPr lang="it-IT" sz="3200" b="1" dirty="0"/>
              <a:t> </a:t>
            </a:r>
            <a:r>
              <a:rPr lang="it-IT" sz="3200" b="1" dirty="0" err="1"/>
              <a:t>failed</a:t>
            </a:r>
            <a:r>
              <a:rPr lang="it-IT" sz="3200" b="1" dirty="0"/>
              <a:t> </a:t>
            </a:r>
            <a:r>
              <a:rPr lang="it-IT" sz="3200" b="1" dirty="0" err="1"/>
              <a:t>restrictive</a:t>
            </a:r>
            <a:r>
              <a:rPr lang="it-IT" sz="3200" b="1" dirty="0"/>
              <a:t>  procedure: A </a:t>
            </a:r>
            <a:r>
              <a:rPr lang="it-IT" sz="3200" b="1" dirty="0" err="1"/>
              <a:t>systematic</a:t>
            </a:r>
            <a:r>
              <a:rPr lang="it-IT" sz="3200" b="1" dirty="0"/>
              <a:t> review and network meta-</a:t>
            </a:r>
            <a:r>
              <a:rPr lang="it-IT" sz="3200" b="1" dirty="0" err="1"/>
              <a:t>analysis</a:t>
            </a:r>
            <a:r>
              <a:rPr lang="it-IT" sz="3200" i="1" dirty="0"/>
              <a:t>. A Chierici et al. Int J </a:t>
            </a:r>
            <a:r>
              <a:rPr lang="it-IT" sz="3200" i="1" dirty="0" err="1"/>
              <a:t>Surg</a:t>
            </a:r>
            <a:r>
              <a:rPr lang="it-IT" sz="3200" i="1" dirty="0"/>
              <a:t> 2022;102:106677 </a:t>
            </a:r>
          </a:p>
          <a:p>
            <a:pPr algn="just"/>
            <a:r>
              <a:rPr lang="it-IT" sz="2900" b="1" dirty="0" err="1"/>
              <a:t>Revisional</a:t>
            </a:r>
            <a:r>
              <a:rPr lang="it-IT" sz="2900" b="1" dirty="0"/>
              <a:t> Surgery or </a:t>
            </a:r>
            <a:r>
              <a:rPr lang="it-IT" sz="2900" b="1" dirty="0" err="1"/>
              <a:t>Pharmacotherapy</a:t>
            </a:r>
            <a:r>
              <a:rPr lang="it-IT" sz="2900" b="1" dirty="0"/>
              <a:t> for </a:t>
            </a:r>
            <a:r>
              <a:rPr lang="it-IT" sz="2900" b="1" dirty="0" err="1"/>
              <a:t>Insufficient</a:t>
            </a:r>
            <a:r>
              <a:rPr lang="it-IT" sz="2900" b="1" dirty="0"/>
              <a:t> Weight Loss and Weight </a:t>
            </a:r>
            <a:r>
              <a:rPr lang="it-IT" sz="2900" b="1" dirty="0" err="1"/>
              <a:t>Regain</a:t>
            </a:r>
            <a:r>
              <a:rPr lang="it-IT" sz="2900" b="1" dirty="0"/>
              <a:t> After </a:t>
            </a:r>
            <a:r>
              <a:rPr lang="it-IT" sz="2900" b="1" dirty="0" err="1"/>
              <a:t>Primary</a:t>
            </a:r>
            <a:r>
              <a:rPr lang="it-IT" sz="2900" b="1" dirty="0"/>
              <a:t> </a:t>
            </a:r>
            <a:r>
              <a:rPr lang="it-IT" sz="2900" b="1" dirty="0" err="1"/>
              <a:t>Bariatric</a:t>
            </a:r>
            <a:r>
              <a:rPr lang="it-IT" sz="2900" b="1" dirty="0"/>
              <a:t> Procedure: a </a:t>
            </a:r>
            <a:r>
              <a:rPr lang="it-IT" sz="2900" b="1" dirty="0" err="1"/>
              <a:t>Descriptive</a:t>
            </a:r>
            <a:r>
              <a:rPr lang="it-IT" sz="2900" b="1" dirty="0"/>
              <a:t> Study.</a:t>
            </a:r>
            <a:r>
              <a:rPr lang="it-IT" sz="2900" dirty="0"/>
              <a:t> </a:t>
            </a:r>
            <a:r>
              <a:rPr lang="it-IT" sz="2900" i="1" dirty="0" err="1"/>
              <a:t>Dharmaratnam</a:t>
            </a:r>
            <a:r>
              <a:rPr lang="it-IT" sz="2900" i="1" dirty="0"/>
              <a:t> VM  et al. </a:t>
            </a:r>
            <a:r>
              <a:rPr lang="it-IT" sz="2900" i="1" dirty="0" err="1"/>
              <a:t>Obes</a:t>
            </a:r>
            <a:r>
              <a:rPr lang="it-IT" sz="2900" i="1" dirty="0"/>
              <a:t> </a:t>
            </a:r>
            <a:r>
              <a:rPr lang="it-IT" sz="2900" i="1" dirty="0" err="1"/>
              <a:t>Surg</a:t>
            </a:r>
            <a:r>
              <a:rPr lang="it-IT" sz="2900" i="1" dirty="0"/>
              <a:t> 2022;32(10):3298-3304</a:t>
            </a:r>
            <a:endParaRPr lang="it-IT" sz="2900" dirty="0"/>
          </a:p>
          <a:p>
            <a:endParaRPr lang="it-IT" dirty="0"/>
          </a:p>
        </p:txBody>
      </p:sp>
    </p:spTree>
    <p:extLst>
      <p:ext uri="{BB962C8B-B14F-4D97-AF65-F5344CB8AC3E}">
        <p14:creationId xmlns:p14="http://schemas.microsoft.com/office/powerpoint/2010/main" xmlns="" val="262365810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p:cNvSpPr>
            <a:spLocks noGrp="1"/>
          </p:cNvSpPr>
          <p:nvPr>
            <p:ph idx="1"/>
          </p:nvPr>
        </p:nvSpPr>
        <p:spPr/>
        <p:txBody>
          <a:bodyPr>
            <a:normAutofit fontScale="77500" lnSpcReduction="20000"/>
          </a:bodyPr>
          <a:lstStyle/>
          <a:p>
            <a:pPr algn="ctr">
              <a:buNone/>
            </a:pPr>
            <a:r>
              <a:rPr lang="it-IT" sz="2800" b="1" dirty="0">
                <a:solidFill>
                  <a:schemeClr val="accent1"/>
                </a:solidFill>
                <a:latin typeface="+mj-lt"/>
              </a:rPr>
              <a:t>CONCLUSIONI </a:t>
            </a:r>
            <a:r>
              <a:rPr lang="it-IT" sz="2600" b="1" dirty="0">
                <a:solidFill>
                  <a:schemeClr val="accent1"/>
                </a:solidFill>
                <a:latin typeface="+mj-lt"/>
              </a:rPr>
              <a:t>I</a:t>
            </a:r>
            <a:endParaRPr lang="it-IT" b="1" dirty="0">
              <a:solidFill>
                <a:schemeClr val="accent1"/>
              </a:solidFill>
              <a:latin typeface="+mj-lt"/>
            </a:endParaRPr>
          </a:p>
          <a:p>
            <a:pPr algn="just"/>
            <a:r>
              <a:rPr lang="it-IT" sz="2600" b="1" dirty="0">
                <a:latin typeface="+mj-lt"/>
              </a:rPr>
              <a:t>La chirurgia bariatrica è efficace ma non è da sola una sicura garanzia di successo</a:t>
            </a:r>
          </a:p>
          <a:p>
            <a:pPr algn="just"/>
            <a:r>
              <a:rPr lang="it-IT" sz="2600" b="1" dirty="0">
                <a:latin typeface="+mj-lt"/>
              </a:rPr>
              <a:t>I pazienti richiedono cure post-operatorie per ridurre la possibilità di riprendere peso e ridurre le </a:t>
            </a:r>
            <a:r>
              <a:rPr lang="it-IT" sz="2600" b="1" dirty="0" err="1">
                <a:latin typeface="+mj-lt"/>
              </a:rPr>
              <a:t>comorbilità</a:t>
            </a:r>
            <a:endParaRPr lang="it-IT" sz="2600" b="1" dirty="0">
              <a:latin typeface="+mj-lt"/>
            </a:endParaRPr>
          </a:p>
          <a:p>
            <a:pPr algn="just"/>
            <a:r>
              <a:rPr lang="it-IT" sz="2600" b="1" dirty="0">
                <a:latin typeface="+mj-lt"/>
              </a:rPr>
              <a:t>La malnutrizione può essere una complicanza anche nel lungo termine nella chirurgia bariatrica e va prevenuta con un attento programma di screening PRE e POST operatorio</a:t>
            </a:r>
          </a:p>
          <a:p>
            <a:pPr algn="just"/>
            <a:r>
              <a:rPr lang="it-IT" sz="2600" b="1" dirty="0">
                <a:latin typeface="+mj-lt"/>
              </a:rPr>
              <a:t>Il </a:t>
            </a:r>
            <a:r>
              <a:rPr lang="it-IT" sz="2600" b="1" dirty="0" err="1">
                <a:latin typeface="+mj-lt"/>
              </a:rPr>
              <a:t>managment</a:t>
            </a:r>
            <a:r>
              <a:rPr lang="it-IT" sz="2600" b="1" dirty="0">
                <a:latin typeface="+mj-lt"/>
              </a:rPr>
              <a:t> POST operatorio è lungo ed impegnativo sia per il paziente che per il curante</a:t>
            </a:r>
          </a:p>
          <a:p>
            <a:endParaRPr lang="it-IT" dirty="0"/>
          </a:p>
        </p:txBody>
      </p:sp>
    </p:spTree>
    <p:extLst>
      <p:ext uri="{BB962C8B-B14F-4D97-AF65-F5344CB8AC3E}">
        <p14:creationId xmlns:p14="http://schemas.microsoft.com/office/powerpoint/2010/main" xmlns="" val="161142157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4B2FF22-4E01-8B70-7E87-7BBCFF17D832}"/>
              </a:ext>
            </a:extLst>
          </p:cNvPr>
          <p:cNvSpPr>
            <a:spLocks noGrp="1"/>
          </p:cNvSpPr>
          <p:nvPr>
            <p:ph type="title"/>
          </p:nvPr>
        </p:nvSpPr>
        <p:spPr/>
        <p:txBody>
          <a:bodyPr/>
          <a:lstStyle/>
          <a:p>
            <a:pPr algn="ctr"/>
            <a:r>
              <a:rPr lang="it-IT" sz="3600" b="1" dirty="0">
                <a:solidFill>
                  <a:schemeClr val="accent1"/>
                </a:solidFill>
              </a:rPr>
              <a:t>Follow up e prevenzione del drop out</a:t>
            </a:r>
            <a:endParaRPr lang="it-IT" dirty="0">
              <a:solidFill>
                <a:schemeClr val="accent1"/>
              </a:solidFill>
            </a:endParaRPr>
          </a:p>
        </p:txBody>
      </p:sp>
      <p:sp>
        <p:nvSpPr>
          <p:cNvPr id="3" name="Segnaposto contenuto 2">
            <a:extLst>
              <a:ext uri="{FF2B5EF4-FFF2-40B4-BE49-F238E27FC236}">
                <a16:creationId xmlns:a16="http://schemas.microsoft.com/office/drawing/2014/main" xmlns="" id="{07797C7D-2263-95D3-2433-5230B6BF59EC}"/>
              </a:ext>
            </a:extLst>
          </p:cNvPr>
          <p:cNvSpPr>
            <a:spLocks noGrp="1"/>
          </p:cNvSpPr>
          <p:nvPr>
            <p:ph idx="1"/>
          </p:nvPr>
        </p:nvSpPr>
        <p:spPr/>
        <p:txBody>
          <a:bodyPr>
            <a:normAutofit lnSpcReduction="10000"/>
          </a:bodyPr>
          <a:lstStyle/>
          <a:p>
            <a:pPr marL="0" indent="0" algn="ctr">
              <a:buNone/>
            </a:pPr>
            <a:r>
              <a:rPr lang="it-IT" sz="2200" b="1" dirty="0">
                <a:solidFill>
                  <a:schemeClr val="accent1"/>
                </a:solidFill>
              </a:rPr>
              <a:t>Conclusioni II</a:t>
            </a:r>
          </a:p>
          <a:p>
            <a:pPr algn="just"/>
            <a:r>
              <a:rPr lang="it-IT" b="1" dirty="0"/>
              <a:t>Alcuni pazienti trovano difficoltà dopo l’intervento a controllare e mantenere la perdita di peso nel tempo (Weight </a:t>
            </a:r>
            <a:r>
              <a:rPr lang="it-IT" b="1" dirty="0" err="1"/>
              <a:t>Regain</a:t>
            </a:r>
            <a:r>
              <a:rPr lang="it-IT" b="1" dirty="0"/>
              <a:t>).</a:t>
            </a:r>
          </a:p>
          <a:p>
            <a:pPr algn="just"/>
            <a:r>
              <a:rPr lang="it-IT" b="1" dirty="0"/>
              <a:t>Nei casi di Weight </a:t>
            </a:r>
            <a:r>
              <a:rPr lang="it-IT" b="1" dirty="0" err="1"/>
              <a:t>Regain</a:t>
            </a:r>
            <a:r>
              <a:rPr lang="it-IT" b="1" dirty="0"/>
              <a:t> si deve cercare di identificare le cause dell’insuccesso mediante rivalutazioni da parte del team multidisciplinare implementando le tecniche di supporto alla modifica dello stile di vita.  Si possono inoltre utilizzare farmaci per il trattamento dell’obesità o proporre brevi periodi di dieta più restrittiva. </a:t>
            </a:r>
          </a:p>
          <a:p>
            <a:pPr algn="just"/>
            <a:r>
              <a:rPr lang="it-IT" b="1" dirty="0"/>
              <a:t>Solo nel caso di fallimento di tutte queste tecniche si può pensare a un reintervento. </a:t>
            </a:r>
          </a:p>
        </p:txBody>
      </p:sp>
    </p:spTree>
    <p:extLst>
      <p:ext uri="{BB962C8B-B14F-4D97-AF65-F5344CB8AC3E}">
        <p14:creationId xmlns:p14="http://schemas.microsoft.com/office/powerpoint/2010/main" xmlns="" val="892474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B26F3E3-3701-C750-3C23-7D79E813331C}"/>
              </a:ext>
            </a:extLst>
          </p:cNvPr>
          <p:cNvSpPr>
            <a:spLocks noGrp="1"/>
          </p:cNvSpPr>
          <p:nvPr>
            <p:ph type="title"/>
          </p:nvPr>
        </p:nvSpPr>
        <p:spPr/>
        <p:txBody>
          <a:bodyPr>
            <a:normAutofit fontScale="90000"/>
          </a:bodyPr>
          <a:lstStyle/>
          <a:p>
            <a:pPr algn="ctr"/>
            <a:r>
              <a:rPr lang="it-IT" sz="4000" b="1" dirty="0">
                <a:solidFill>
                  <a:schemeClr val="accent1"/>
                </a:solidFill>
              </a:rPr>
              <a:t>Follow up e prevenzione del drop out</a:t>
            </a:r>
            <a:endParaRPr lang="it-IT" sz="4000" dirty="0">
              <a:solidFill>
                <a:schemeClr val="accent1"/>
              </a:solidFill>
            </a:endParaRPr>
          </a:p>
        </p:txBody>
      </p:sp>
      <p:sp>
        <p:nvSpPr>
          <p:cNvPr id="3" name="Segnaposto contenuto 2">
            <a:extLst>
              <a:ext uri="{FF2B5EF4-FFF2-40B4-BE49-F238E27FC236}">
                <a16:creationId xmlns:a16="http://schemas.microsoft.com/office/drawing/2014/main" xmlns="" id="{08AC9FB0-CC25-3C15-43EA-12835A371DDE}"/>
              </a:ext>
            </a:extLst>
          </p:cNvPr>
          <p:cNvSpPr>
            <a:spLocks noGrp="1"/>
          </p:cNvSpPr>
          <p:nvPr>
            <p:ph idx="1"/>
          </p:nvPr>
        </p:nvSpPr>
        <p:spPr/>
        <p:txBody>
          <a:bodyPr>
            <a:normAutofit/>
          </a:bodyPr>
          <a:lstStyle/>
          <a:p>
            <a:pPr marL="0" indent="0" algn="ctr">
              <a:buNone/>
            </a:pPr>
            <a:r>
              <a:rPr lang="it-IT" sz="2800" b="1" dirty="0">
                <a:solidFill>
                  <a:schemeClr val="accent1"/>
                </a:solidFill>
              </a:rPr>
              <a:t>Quando pensare alla Chirurgia </a:t>
            </a:r>
            <a:r>
              <a:rPr lang="it-IT" sz="2800" b="1" dirty="0" err="1">
                <a:solidFill>
                  <a:schemeClr val="accent1"/>
                </a:solidFill>
              </a:rPr>
              <a:t>Bariatrica</a:t>
            </a:r>
            <a:endParaRPr lang="it-IT" sz="2800" b="1" dirty="0">
              <a:solidFill>
                <a:schemeClr val="accent1"/>
              </a:solidFill>
            </a:endParaRPr>
          </a:p>
          <a:p>
            <a:pPr marL="0" indent="0" algn="just">
              <a:buNone/>
            </a:pPr>
            <a:r>
              <a:rPr lang="it-IT" sz="2400" b="1" dirty="0" smtClean="0"/>
              <a:t>Si </a:t>
            </a:r>
            <a:r>
              <a:rPr lang="it-IT" sz="2400" b="1" dirty="0"/>
              <a:t>deve pensare alla chirurgia nei pazienti con obesità severa nei quali dopo più tentativi di trattamento dietetico </a:t>
            </a:r>
            <a:r>
              <a:rPr lang="it-IT" sz="2400" b="1" dirty="0" smtClean="0"/>
              <a:t>non </a:t>
            </a:r>
            <a:r>
              <a:rPr lang="it-IT" sz="2400" b="1" dirty="0"/>
              <a:t>si riesce ad ottenere una perdita di peso sufficiente e persistente nel tempo tale la incidere sulle comorbilità. </a:t>
            </a:r>
            <a:endParaRPr lang="it-IT" sz="2400" dirty="0"/>
          </a:p>
          <a:p>
            <a:pPr marL="0" indent="0">
              <a:buNone/>
            </a:pPr>
            <a:endParaRPr lang="en-US" sz="2400" i="1" dirty="0">
              <a:solidFill>
                <a:srgbClr val="212121"/>
              </a:solidFill>
              <a:effectLst/>
            </a:endParaRPr>
          </a:p>
          <a:p>
            <a:pPr marL="0" indent="0">
              <a:buNone/>
            </a:pPr>
            <a:endParaRPr lang="en-US" sz="1400" i="1" dirty="0">
              <a:solidFill>
                <a:srgbClr val="212121"/>
              </a:solidFill>
              <a:effectLst/>
              <a:latin typeface="Century Gothic" panose="020B0502020202020204" pitchFamily="34" charset="0"/>
            </a:endParaRPr>
          </a:p>
          <a:p>
            <a:pPr marL="0" indent="0">
              <a:buNone/>
            </a:pPr>
            <a:endParaRPr lang="it-IT" dirty="0"/>
          </a:p>
          <a:p>
            <a:pPr marL="0" indent="0">
              <a:buNone/>
            </a:pPr>
            <a:endParaRPr lang="it-IT" dirty="0"/>
          </a:p>
          <a:p>
            <a:pPr marL="0" indent="0">
              <a:buNone/>
            </a:pPr>
            <a:endParaRPr lang="it-IT" dirty="0"/>
          </a:p>
        </p:txBody>
      </p:sp>
    </p:spTree>
    <p:extLst>
      <p:ext uri="{BB962C8B-B14F-4D97-AF65-F5344CB8AC3E}">
        <p14:creationId xmlns:p14="http://schemas.microsoft.com/office/powerpoint/2010/main" xmlns="" val="106032534"/>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7076</TotalTime>
  <Words>7313</Words>
  <Application>Microsoft Office PowerPoint</Application>
  <PresentationFormat>Presentazione su schermo (4:3)</PresentationFormat>
  <Paragraphs>744</Paragraphs>
  <Slides>87</Slides>
  <Notes>0</Notes>
  <HiddenSlides>0</HiddenSlides>
  <MMClips>0</MMClips>
  <ScaleCrop>false</ScaleCrop>
  <HeadingPairs>
    <vt:vector size="4" baseType="variant">
      <vt:variant>
        <vt:lpstr>Tema</vt:lpstr>
      </vt:variant>
      <vt:variant>
        <vt:i4>1</vt:i4>
      </vt:variant>
      <vt:variant>
        <vt:lpstr>Titoli diapositive</vt:lpstr>
      </vt:variant>
      <vt:variant>
        <vt:i4>87</vt:i4>
      </vt:variant>
    </vt:vector>
  </HeadingPairs>
  <TitlesOfParts>
    <vt:vector size="88" baseType="lpstr">
      <vt:lpstr>Filo</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  </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lpstr>Follow up e prevenzione del drop out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Follow up dopo chirurgia bariatrica</dc:title>
  <dc:creator>Maria Paola Brunori</dc:creator>
  <cp:lastModifiedBy>mpbrun</cp:lastModifiedBy>
  <cp:revision>3858</cp:revision>
  <dcterms:created xsi:type="dcterms:W3CDTF">2022-10-09T14:09:31Z</dcterms:created>
  <dcterms:modified xsi:type="dcterms:W3CDTF">2024-03-30T07:01:33Z</dcterms:modified>
</cp:coreProperties>
</file>